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3"/>
  </p:notesMasterIdLst>
  <p:sldIdLst>
    <p:sldId id="271" r:id="rId2"/>
    <p:sldId id="256" r:id="rId3"/>
    <p:sldId id="270" r:id="rId4"/>
    <p:sldId id="272" r:id="rId5"/>
    <p:sldId id="273" r:id="rId6"/>
    <p:sldId id="274" r:id="rId7"/>
    <p:sldId id="275" r:id="rId8"/>
    <p:sldId id="276" r:id="rId9"/>
    <p:sldId id="277" r:id="rId10"/>
    <p:sldId id="278" r:id="rId11"/>
    <p:sldId id="279" r:id="rId12"/>
    <p:sldId id="280" r:id="rId13"/>
    <p:sldId id="281" r:id="rId14"/>
    <p:sldId id="258" r:id="rId15"/>
    <p:sldId id="257" r:id="rId16"/>
    <p:sldId id="282" r:id="rId17"/>
    <p:sldId id="259" r:id="rId18"/>
    <p:sldId id="283" r:id="rId19"/>
    <p:sldId id="284" r:id="rId20"/>
    <p:sldId id="285" r:id="rId21"/>
    <p:sldId id="261" r:id="rId22"/>
    <p:sldId id="266" r:id="rId23"/>
    <p:sldId id="286" r:id="rId24"/>
    <p:sldId id="287" r:id="rId25"/>
    <p:sldId id="288" r:id="rId26"/>
    <p:sldId id="289" r:id="rId27"/>
    <p:sldId id="292" r:id="rId28"/>
    <p:sldId id="267" r:id="rId29"/>
    <p:sldId id="290" r:id="rId30"/>
    <p:sldId id="268" r:id="rId31"/>
    <p:sldId id="291" r:id="rId32"/>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4324" autoAdjust="0"/>
  </p:normalViewPr>
  <p:slideViewPr>
    <p:cSldViewPr snapToGrid="0" snapToObjects="1">
      <p:cViewPr varScale="1">
        <p:scale>
          <a:sx n="99" d="100"/>
          <a:sy n="99" d="100"/>
        </p:scale>
        <p:origin x="90" y="150"/>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51368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a:prstGeom prst="rect">
            <a:avLst/>
          </a:prstGeom>
          <a:noFill/>
          <a:ln w="12700">
            <a:solidFill>
              <a:prstClr val="black"/>
            </a:solidFill>
          </a:ln>
        </p:spPr>
      </p:sp>
      <p:sp>
        <p:nvSpPr>
          <p:cNvPr id="3" name="Notes Placeholder 2"/>
          <p:cNvSpPr>
            <a:spLocks noGrp="1"/>
          </p:cNvSpPr>
          <p:nvPr>
            <p:ph type="body" idx="1"/>
          </p:nvPr>
        </p:nvSpPr>
        <p:spPr>
          <a:xfrm>
            <a:off x="701040" y="4473892"/>
            <a:ext cx="5608320" cy="3660458"/>
          </a:xfrm>
          <a:prstGeom prst="rect">
            <a:avLst/>
          </a:prstGeom>
        </p:spPr>
        <p:txBody>
          <a:bodyPr lIns="93177" tIns="46589" rIns="93177" bIns="46589"/>
          <a:lstStyle/>
          <a:p>
            <a:r>
              <a:rPr lang="es-MX" b="1" dirty="0"/>
              <a:t>1 - </a:t>
            </a:r>
            <a:r>
              <a:rPr lang="es-MX" b="1" dirty="0" err="1"/>
              <a:t>Ohhh</a:t>
            </a:r>
            <a:r>
              <a:rPr lang="es-MX" b="1" dirty="0"/>
              <a:t>… </a:t>
            </a:r>
            <a:r>
              <a:rPr lang="en-US" b="1" dirty="0"/>
              <a:t>I’m sorry… is this an English-speaking conference? My </a:t>
            </a:r>
            <a:r>
              <a:rPr lang="en-US" dirty="0"/>
              <a:t> apologies.</a:t>
            </a:r>
          </a:p>
          <a:p>
            <a:r>
              <a:rPr lang="en-US" dirty="0"/>
              <a:t>As you may have already noticed, English is not my first language. But here I am, and I’ll do my very best to present today using my finest </a:t>
            </a:r>
            <a:r>
              <a:rPr lang="en-US" i="1" dirty="0"/>
              <a:t>Shakespearean</a:t>
            </a:r>
            <a:r>
              <a:rPr lang="en-US" dirty="0"/>
              <a:t> English.</a:t>
            </a:r>
          </a:p>
          <a:p>
            <a:r>
              <a:rPr lang="en-US" dirty="0"/>
              <a:t>After such a pompous introduction…</a:t>
            </a:r>
            <a:br>
              <a:rPr lang="en-US" dirty="0"/>
            </a:br>
            <a:r>
              <a:rPr lang="en-US" dirty="0"/>
              <a:t>My name is Arturo. I’m a </a:t>
            </a:r>
            <a:r>
              <a:rPr lang="en-US" b="1" dirty="0"/>
              <a:t>human bean</a:t>
            </a:r>
            <a:r>
              <a:rPr lang="en-US" dirty="0"/>
              <a:t> trying to decipher the meaning of life ☺️, and today I would love to talk to you about the </a:t>
            </a:r>
            <a:r>
              <a:rPr lang="en-US" b="1" dirty="0"/>
              <a:t>importance of music as a key role player in human development</a:t>
            </a:r>
            <a:r>
              <a:rPr lang="en-US" dirty="0"/>
              <a:t>.</a:t>
            </a:r>
          </a:p>
          <a:p>
            <a:endParaRPr lang="en-US" dirty="0"/>
          </a:p>
        </p:txBody>
      </p:sp>
    </p:spTree>
    <p:extLst>
      <p:ext uri="{BB962C8B-B14F-4D97-AF65-F5344CB8AC3E}">
        <p14:creationId xmlns:p14="http://schemas.microsoft.com/office/powerpoint/2010/main" val="29106733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a:prstGeom prst="rect">
            <a:avLst/>
          </a:prstGeom>
          <a:noFill/>
          <a:ln w="12700">
            <a:solidFill>
              <a:prstClr val="black"/>
            </a:solidFill>
          </a:ln>
        </p:spPr>
      </p:sp>
      <p:sp>
        <p:nvSpPr>
          <p:cNvPr id="3" name="Notes Placeholder 2"/>
          <p:cNvSpPr>
            <a:spLocks noGrp="1"/>
          </p:cNvSpPr>
          <p:nvPr>
            <p:ph type="body" idx="1"/>
          </p:nvPr>
        </p:nvSpPr>
        <p:spPr>
          <a:xfrm>
            <a:off x="701040" y="4473892"/>
            <a:ext cx="5608320" cy="3660458"/>
          </a:xfrm>
          <a:prstGeom prst="rect">
            <a:avLst/>
          </a:prstGeom>
        </p:spPr>
        <p:txBody>
          <a:bodyPr lIns="93177" tIns="46589" rIns="93177" bIns="46589"/>
          <a:lstStyle/>
          <a:p>
            <a:r>
              <a:rPr lang="en-US" dirty="0"/>
              <a:t>Every culture in the world began music by </a:t>
            </a:r>
            <a:r>
              <a:rPr lang="en-US" b="1" dirty="0"/>
              <a:t>imitating the heartbeat</a:t>
            </a:r>
            <a:r>
              <a:rPr lang="en-US" dirty="0"/>
              <a:t>—using stones, sticks, pieces of wood.</a:t>
            </a:r>
            <a:br>
              <a:rPr lang="en-US" dirty="0"/>
            </a:br>
            <a:r>
              <a:rPr lang="en-US" dirty="0"/>
              <a:t>Later came drums—always echoing that ancient rhythm.</a:t>
            </a:r>
          </a:p>
          <a:p>
            <a:r>
              <a:rPr lang="en-US" dirty="0"/>
              <a:t>Then came the </a:t>
            </a:r>
            <a:r>
              <a:rPr lang="en-US" b="1" dirty="0"/>
              <a:t>voice</a:t>
            </a:r>
            <a:r>
              <a:rPr lang="en-US" dirty="0"/>
              <a:t>—the sound tied to emotion, memory, and connection.</a:t>
            </a:r>
          </a:p>
          <a:p>
            <a:r>
              <a:rPr lang="en-US" dirty="0"/>
              <a:t>And suddenly… </a:t>
            </a:r>
            <a:r>
              <a:rPr lang="en-US" b="1" dirty="0"/>
              <a:t>music is born</a:t>
            </a:r>
            <a:r>
              <a:rPr lang="en-US" dirty="0"/>
              <a:t>.</a:t>
            </a:r>
          </a:p>
          <a:p>
            <a:r>
              <a:rPr lang="en-US" dirty="0"/>
              <a:t>Drums.</a:t>
            </a:r>
            <a:br>
              <a:rPr lang="en-US" dirty="0"/>
            </a:br>
            <a:r>
              <a:rPr lang="en-US" dirty="0"/>
              <a:t>Voices.</a:t>
            </a:r>
            <a:br>
              <a:rPr lang="en-US" dirty="0"/>
            </a:br>
            <a:r>
              <a:rPr lang="en-US" dirty="0"/>
              <a:t>Nature.</a:t>
            </a:r>
          </a:p>
          <a:p>
            <a:br>
              <a:rPr lang="en-US" dirty="0"/>
            </a:br>
            <a:r>
              <a:rPr lang="en-US" dirty="0"/>
              <a:t>Humans listened to birds singing…</a:t>
            </a:r>
            <a:br>
              <a:rPr lang="en-US" dirty="0"/>
            </a:br>
            <a:r>
              <a:rPr lang="en-US" dirty="0"/>
              <a:t>to the strange sound of a toad looking for a mate…</a:t>
            </a:r>
            <a:br>
              <a:rPr lang="en-US" dirty="0"/>
            </a:br>
            <a:r>
              <a:rPr lang="en-US" dirty="0"/>
              <a:t>and did what humans do best:</a:t>
            </a:r>
          </a:p>
          <a:p>
            <a:r>
              <a:rPr lang="en-US" dirty="0"/>
              <a:t>👉 </a:t>
            </a:r>
            <a:r>
              <a:rPr lang="en-US" b="1" dirty="0"/>
              <a:t>We imitate.</a:t>
            </a:r>
            <a:endParaRPr lang="en-US" dirty="0"/>
          </a:p>
          <a:p>
            <a:r>
              <a:rPr lang="en-US" dirty="0"/>
              <a:t>We learn by </a:t>
            </a:r>
            <a:r>
              <a:rPr lang="en-US" b="1" dirty="0"/>
              <a:t>observing</a:t>
            </a:r>
            <a:r>
              <a:rPr lang="en-US" dirty="0"/>
              <a:t>,</a:t>
            </a:r>
            <a:br>
              <a:rPr lang="en-US" dirty="0"/>
            </a:br>
            <a:r>
              <a:rPr lang="en-US" dirty="0"/>
              <a:t>then by </a:t>
            </a:r>
            <a:r>
              <a:rPr lang="en-US" b="1" dirty="0"/>
              <a:t>doing</a:t>
            </a:r>
            <a:r>
              <a:rPr lang="en-US" dirty="0"/>
              <a:t>,</a:t>
            </a:r>
            <a:br>
              <a:rPr lang="en-US" dirty="0"/>
            </a:br>
            <a:r>
              <a:rPr lang="en-US" dirty="0"/>
              <a:t>and we master through </a:t>
            </a:r>
            <a:r>
              <a:rPr lang="en-US" b="1" dirty="0"/>
              <a:t>repetition</a:t>
            </a:r>
            <a:r>
              <a:rPr lang="en-US" dirty="0"/>
              <a:t>.</a:t>
            </a:r>
          </a:p>
          <a:p>
            <a:r>
              <a:rPr lang="en-US" dirty="0"/>
              <a:t>Another powerful Montessori truth.</a:t>
            </a:r>
          </a:p>
          <a:p>
            <a:endParaRPr lang="en-US" dirty="0"/>
          </a:p>
          <a:p>
            <a:endParaRPr lang="en-US" dirty="0"/>
          </a:p>
        </p:txBody>
      </p:sp>
    </p:spTree>
    <p:extLst>
      <p:ext uri="{BB962C8B-B14F-4D97-AF65-F5344CB8AC3E}">
        <p14:creationId xmlns:p14="http://schemas.microsoft.com/office/powerpoint/2010/main" val="20444065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a:prstGeom prst="rect">
            <a:avLst/>
          </a:prstGeom>
          <a:noFill/>
          <a:ln w="12700">
            <a:solidFill>
              <a:prstClr val="black"/>
            </a:solidFill>
          </a:ln>
        </p:spPr>
      </p:sp>
      <p:sp>
        <p:nvSpPr>
          <p:cNvPr id="3" name="Notes Placeholder 2"/>
          <p:cNvSpPr>
            <a:spLocks noGrp="1"/>
          </p:cNvSpPr>
          <p:nvPr>
            <p:ph type="body" idx="1"/>
          </p:nvPr>
        </p:nvSpPr>
        <p:spPr>
          <a:xfrm>
            <a:off x="701040" y="4473892"/>
            <a:ext cx="5608320" cy="3660458"/>
          </a:xfrm>
          <a:prstGeom prst="rect">
            <a:avLst/>
          </a:prstGeom>
        </p:spPr>
        <p:txBody>
          <a:bodyPr lIns="93177" tIns="46589" rIns="93177" bIns="46589"/>
          <a:lstStyle/>
          <a:p>
            <a:r>
              <a:rPr lang="en-US" b="1" dirty="0"/>
              <a:t>Personal Connection to Music</a:t>
            </a:r>
            <a:endParaRPr lang="en-US" dirty="0"/>
          </a:p>
          <a:p>
            <a:r>
              <a:rPr lang="en-US" dirty="0"/>
              <a:t>Now let me ask you something personal:</a:t>
            </a:r>
          </a:p>
          <a:p>
            <a:r>
              <a:rPr lang="en-US" dirty="0"/>
              <a:t>👉 </a:t>
            </a:r>
            <a:r>
              <a:rPr lang="en-US" b="1" dirty="0"/>
              <a:t>Can you think of a song you loved when you were a child?</a:t>
            </a:r>
            <a:endParaRPr lang="en-US" dirty="0"/>
          </a:p>
          <a:p>
            <a:r>
              <a:rPr lang="en-US" dirty="0"/>
              <a:t>My father, he taught me how to read by 4 years old.. and back then, my hobby was reading an Illustrated Encyclopedia.  </a:t>
            </a:r>
          </a:p>
          <a:p>
            <a:r>
              <a:rPr lang="en-US" dirty="0"/>
              <a:t>I also remember visiting my uncle with my mom.</a:t>
            </a:r>
            <a:br>
              <a:rPr lang="en-US" dirty="0"/>
            </a:br>
            <a:r>
              <a:rPr lang="en-US" dirty="0"/>
              <a:t>Every time we went, he would play one or two records from a </a:t>
            </a:r>
            <a:r>
              <a:rPr lang="en-US" i="1" dirty="0"/>
              <a:t>Reader’s Digest</a:t>
            </a:r>
            <a:r>
              <a:rPr lang="en-US" dirty="0"/>
              <a:t> collection called</a:t>
            </a:r>
            <a:br>
              <a:rPr lang="en-US" dirty="0"/>
            </a:br>
            <a:r>
              <a:rPr lang="en-US" b="1" dirty="0"/>
              <a:t>“The Most Beautiful Music of the World.”</a:t>
            </a:r>
            <a:endParaRPr lang="en-US" dirty="0"/>
          </a:p>
          <a:p>
            <a:r>
              <a:rPr lang="en-US" dirty="0"/>
              <a:t>Twelve vinyl records.</a:t>
            </a:r>
            <a:br>
              <a:rPr lang="en-US" dirty="0"/>
            </a:br>
            <a:r>
              <a:rPr lang="en-US" dirty="0"/>
              <a:t>Music from all over the world.</a:t>
            </a:r>
            <a:br>
              <a:rPr lang="en-US" dirty="0"/>
            </a:br>
            <a:r>
              <a:rPr lang="en-US" dirty="0"/>
              <a:t>And a booklet with stories about every composer.</a:t>
            </a:r>
          </a:p>
          <a:p>
            <a:r>
              <a:rPr lang="en-US" dirty="0"/>
              <a:t>By the time I was eight years old, I carried a treasure in my mind—far beyond the radio hits of the moment.</a:t>
            </a:r>
          </a:p>
          <a:p>
            <a:r>
              <a:rPr lang="en-US" dirty="0"/>
              <a:t>That experience shaped who I am today.</a:t>
            </a:r>
          </a:p>
          <a:p>
            <a:r>
              <a:rPr lang="en-US" dirty="0"/>
              <a:t>I can do many things…</a:t>
            </a:r>
            <a:br>
              <a:rPr lang="en-US" dirty="0"/>
            </a:br>
            <a:r>
              <a:rPr lang="en-US" dirty="0"/>
              <a:t>but my deepest passions are </a:t>
            </a:r>
            <a:r>
              <a:rPr lang="en-US" b="1" dirty="0"/>
              <a:t>music and education</a:t>
            </a:r>
            <a:r>
              <a:rPr lang="en-US" dirty="0"/>
              <a:t>.</a:t>
            </a:r>
          </a:p>
          <a:p>
            <a:r>
              <a:rPr lang="en-US" dirty="0"/>
              <a:t>And I am deeply grateful for the environment that allowed me to become who I am.</a:t>
            </a:r>
          </a:p>
          <a:p>
            <a:endParaRPr lang="en-US" dirty="0"/>
          </a:p>
        </p:txBody>
      </p:sp>
    </p:spTree>
    <p:extLst>
      <p:ext uri="{BB962C8B-B14F-4D97-AF65-F5344CB8AC3E}">
        <p14:creationId xmlns:p14="http://schemas.microsoft.com/office/powerpoint/2010/main" val="42526239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CC57C8-B316-8BB1-8AA3-21CA77E037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F7D42F-28EA-20A6-1975-5DCFB5C03177}"/>
              </a:ext>
            </a:extLst>
          </p:cNvPr>
          <p:cNvSpPr>
            <a:spLocks noGrp="1" noRot="1" noChangeAspect="1"/>
          </p:cNvSpPr>
          <p:nvPr>
            <p:ph type="sldImg"/>
          </p:nvPr>
        </p:nvSpPr>
        <p:spPr>
          <a:xfrm>
            <a:off x="717550" y="1162050"/>
            <a:ext cx="5575300" cy="3136900"/>
          </a:xfrm>
          <a:prstGeom prst="rect">
            <a:avLst/>
          </a:prstGeom>
          <a:noFill/>
          <a:ln w="12700">
            <a:solidFill>
              <a:prstClr val="black"/>
            </a:solidFill>
          </a:ln>
        </p:spPr>
      </p:sp>
      <p:sp>
        <p:nvSpPr>
          <p:cNvPr id="3" name="Notes Placeholder 2">
            <a:extLst>
              <a:ext uri="{FF2B5EF4-FFF2-40B4-BE49-F238E27FC236}">
                <a16:creationId xmlns:a16="http://schemas.microsoft.com/office/drawing/2014/main" id="{54E0D6F3-CACF-9EED-0987-AD622EE20DAC}"/>
              </a:ext>
            </a:extLst>
          </p:cNvPr>
          <p:cNvSpPr>
            <a:spLocks noGrp="1"/>
          </p:cNvSpPr>
          <p:nvPr>
            <p:ph type="body" idx="1"/>
          </p:nvPr>
        </p:nvSpPr>
        <p:spPr>
          <a:xfrm>
            <a:off x="701040" y="4473892"/>
            <a:ext cx="5608320" cy="3660458"/>
          </a:xfrm>
          <a:prstGeom prst="rect">
            <a:avLst/>
          </a:prstGeom>
        </p:spPr>
        <p:txBody>
          <a:bodyPr lIns="93177" tIns="46589" rIns="93177" bIns="46589"/>
          <a:lstStyle/>
          <a:p>
            <a:r>
              <a:rPr lang="en-US" b="1" dirty="0"/>
              <a:t>Back to Mozart… and Montessori</a:t>
            </a:r>
            <a:endParaRPr lang="en-US" dirty="0"/>
          </a:p>
          <a:p>
            <a:r>
              <a:rPr lang="en-US" dirty="0"/>
              <a:t>So let’s go back to Mozart.</a:t>
            </a:r>
          </a:p>
          <a:p>
            <a:r>
              <a:rPr lang="en-US" dirty="0"/>
              <a:t>What truly made the difference in his life?</a:t>
            </a:r>
          </a:p>
          <a:p>
            <a:r>
              <a:rPr lang="en-US" dirty="0"/>
              <a:t>👉 </a:t>
            </a:r>
            <a:r>
              <a:rPr lang="en-US" b="1" dirty="0"/>
              <a:t>His parents.</a:t>
            </a:r>
            <a:endParaRPr lang="en-US" dirty="0"/>
          </a:p>
          <a:p>
            <a:r>
              <a:rPr lang="en-US" dirty="0"/>
              <a:t>Leopold Mozart was </a:t>
            </a:r>
            <a:r>
              <a:rPr lang="en-US" b="1" dirty="0"/>
              <a:t>intentional</a:t>
            </a:r>
            <a:r>
              <a:rPr lang="en-US" dirty="0"/>
              <a:t> about music education.</a:t>
            </a:r>
            <a:br>
              <a:rPr lang="en-US" dirty="0"/>
            </a:br>
            <a:r>
              <a:rPr lang="en-US" dirty="0"/>
              <a:t>And Wolfgang’s mother, Anna Maria, was equally intentional.</a:t>
            </a:r>
          </a:p>
          <a:p>
            <a:r>
              <a:rPr lang="en-US" dirty="0"/>
              <a:t>That intention… matters.</a:t>
            </a:r>
          </a:p>
          <a:p>
            <a:r>
              <a:rPr lang="en-US" dirty="0"/>
              <a:t>In Montessori education, we talk about </a:t>
            </a:r>
            <a:r>
              <a:rPr lang="en-US" b="1" dirty="0"/>
              <a:t>prepared environments</a:t>
            </a:r>
            <a:r>
              <a:rPr lang="en-US" dirty="0"/>
              <a:t>—not just for learning, but for life.</a:t>
            </a:r>
          </a:p>
          <a:p>
            <a:r>
              <a:rPr lang="en-US" dirty="0"/>
              <a:t>We prepare the way for future composers, artists, professionals, and—most importantly—</a:t>
            </a:r>
            <a:br>
              <a:rPr lang="en-US" dirty="0"/>
            </a:br>
            <a:r>
              <a:rPr lang="en-US" b="1" dirty="0"/>
              <a:t>human beings who love what they do</a:t>
            </a:r>
            <a:r>
              <a:rPr lang="en-US" dirty="0"/>
              <a:t>.</a:t>
            </a:r>
          </a:p>
          <a:p>
            <a:endParaRPr lang="en-US" dirty="0"/>
          </a:p>
        </p:txBody>
      </p:sp>
    </p:spTree>
    <p:extLst>
      <p:ext uri="{BB962C8B-B14F-4D97-AF65-F5344CB8AC3E}">
        <p14:creationId xmlns:p14="http://schemas.microsoft.com/office/powerpoint/2010/main" val="39973064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E6A214-EB35-5537-0084-4F9BABAFB9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B2947D-B1C9-9718-50A4-2516D5FCC681}"/>
              </a:ext>
            </a:extLst>
          </p:cNvPr>
          <p:cNvSpPr>
            <a:spLocks noGrp="1" noRot="1" noChangeAspect="1"/>
          </p:cNvSpPr>
          <p:nvPr>
            <p:ph type="sldImg"/>
          </p:nvPr>
        </p:nvSpPr>
        <p:spPr>
          <a:xfrm>
            <a:off x="717550" y="1162050"/>
            <a:ext cx="5575300" cy="3136900"/>
          </a:xfrm>
          <a:prstGeom prst="rect">
            <a:avLst/>
          </a:prstGeom>
          <a:noFill/>
          <a:ln w="12700">
            <a:solidFill>
              <a:prstClr val="black"/>
            </a:solidFill>
          </a:ln>
        </p:spPr>
      </p:sp>
      <p:sp>
        <p:nvSpPr>
          <p:cNvPr id="3" name="Notes Placeholder 2">
            <a:extLst>
              <a:ext uri="{FF2B5EF4-FFF2-40B4-BE49-F238E27FC236}">
                <a16:creationId xmlns:a16="http://schemas.microsoft.com/office/drawing/2014/main" id="{5F79DDDC-6314-EF4E-E9D6-88E7D4277548}"/>
              </a:ext>
            </a:extLst>
          </p:cNvPr>
          <p:cNvSpPr>
            <a:spLocks noGrp="1"/>
          </p:cNvSpPr>
          <p:nvPr>
            <p:ph type="body" idx="1"/>
          </p:nvPr>
        </p:nvSpPr>
        <p:spPr>
          <a:xfrm>
            <a:off x="701040" y="4473892"/>
            <a:ext cx="5608320" cy="3660458"/>
          </a:xfrm>
          <a:prstGeom prst="rect">
            <a:avLst/>
          </a:prstGeom>
        </p:spPr>
        <p:txBody>
          <a:bodyPr lIns="93177" tIns="46589" rIns="93177" bIns="46589"/>
          <a:lstStyle/>
          <a:p>
            <a:r>
              <a:rPr lang="es-MX" dirty="0"/>
              <a:t>Lectura de los 4 años</a:t>
            </a:r>
          </a:p>
        </p:txBody>
      </p:sp>
    </p:spTree>
    <p:extLst>
      <p:ext uri="{BB962C8B-B14F-4D97-AF65-F5344CB8AC3E}">
        <p14:creationId xmlns:p14="http://schemas.microsoft.com/office/powerpoint/2010/main" val="19442038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lIns="93177" tIns="46589" rIns="93177" bIns="46589"/>
          <a:lstStyle/>
          <a:p>
            <a:r>
              <a:rPr lang="en-US" b="1" dirty="0"/>
              <a:t>Why Is Music So Important?</a:t>
            </a:r>
            <a:endParaRPr lang="en-US" dirty="0"/>
          </a:p>
          <a:p>
            <a:r>
              <a:rPr lang="en-US" dirty="0"/>
              <a:t>So you may ask:</a:t>
            </a:r>
          </a:p>
          <a:p>
            <a:r>
              <a:rPr lang="en-US" dirty="0"/>
              <a:t>👉 </a:t>
            </a:r>
            <a:r>
              <a:rPr lang="en-US" i="1" dirty="0"/>
              <a:t>Why music?</a:t>
            </a:r>
            <a:endParaRPr lang="en-US" dirty="0"/>
          </a:p>
          <a:p>
            <a:r>
              <a:rPr lang="en-US" dirty="0"/>
              <a:t>Because:</a:t>
            </a:r>
          </a:p>
          <a:p>
            <a:pPr lvl="0"/>
            <a:r>
              <a:rPr lang="en-US" dirty="0"/>
              <a:t>It allows us to connect with our inner self</a:t>
            </a:r>
          </a:p>
          <a:p>
            <a:pPr lvl="0"/>
            <a:r>
              <a:rPr lang="en-US" dirty="0"/>
              <a:t>Because we love rhythm</a:t>
            </a:r>
          </a:p>
          <a:p>
            <a:pPr lvl="0"/>
            <a:r>
              <a:rPr lang="en-US" dirty="0"/>
              <a:t>Because it allows us to express emotion</a:t>
            </a:r>
          </a:p>
          <a:p>
            <a:pPr lvl="0"/>
            <a:r>
              <a:rPr lang="en-US" dirty="0"/>
              <a:t>And because song lyrics stay with us… sometimes for a lifetime</a:t>
            </a:r>
          </a:p>
        </p:txBody>
      </p:sp>
      <p:sp>
        <p:nvSpPr>
          <p:cNvPr id="4" name="Slide Number Placeholder 3"/>
          <p:cNvSpPr>
            <a:spLocks noGrp="1"/>
          </p:cNvSpPr>
          <p:nvPr>
            <p:ph type="sldNum" sz="quarter" idx="5"/>
          </p:nvPr>
        </p:nvSpPr>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lIns="93177" tIns="46589" rIns="93177" bIns="46589"/>
          <a:lstStyle/>
          <a:p>
            <a:r>
              <a:rPr lang="en-US" dirty="0"/>
              <a:t>Now let’s get to the heart of why we’re here today.</a:t>
            </a:r>
          </a:p>
          <a:p>
            <a:r>
              <a:rPr lang="en-US" dirty="0"/>
              <a:t>When we hear the word </a:t>
            </a:r>
            <a:r>
              <a:rPr lang="en-US" i="1" dirty="0"/>
              <a:t>music</a:t>
            </a:r>
            <a:r>
              <a:rPr lang="en-US" dirty="0"/>
              <a:t>, we often think of art, fun, concerts—or even chaos.</a:t>
            </a:r>
          </a:p>
          <a:p>
            <a:r>
              <a:rPr lang="en-US" dirty="0"/>
              <a:t>But music is </a:t>
            </a:r>
            <a:r>
              <a:rPr lang="en-US" b="1" dirty="0"/>
              <a:t>much more than that</a:t>
            </a:r>
            <a:r>
              <a:rPr lang="en-US" dirty="0"/>
              <a:t>.</a:t>
            </a:r>
          </a:p>
          <a:p>
            <a:r>
              <a:rPr lang="en-US" dirty="0"/>
              <a:t>Music is a </a:t>
            </a:r>
            <a:r>
              <a:rPr lang="en-US" b="1" dirty="0"/>
              <a:t>powerful developmental catalyst</a:t>
            </a:r>
            <a:r>
              <a:rPr lang="en-US" dirty="0"/>
              <a:t>, especially during the early years of life.</a:t>
            </a:r>
          </a:p>
          <a:p>
            <a:r>
              <a:rPr lang="en-US" dirty="0"/>
              <a:t>For children in the </a:t>
            </a:r>
            <a:r>
              <a:rPr lang="en-US" b="1" dirty="0"/>
              <a:t>first plane of development</a:t>
            </a:r>
            <a:r>
              <a:rPr lang="en-US" dirty="0"/>
              <a:t>, particularly between ages </a:t>
            </a:r>
            <a:r>
              <a:rPr lang="en-US" b="1" dirty="0"/>
              <a:t>2 and 5</a:t>
            </a:r>
            <a:r>
              <a:rPr lang="en-US" dirty="0"/>
              <a:t>, music provides a unique pathway for:</a:t>
            </a:r>
          </a:p>
          <a:p>
            <a:pPr lvl="0"/>
            <a:r>
              <a:rPr lang="en-US" dirty="0"/>
              <a:t>Cognitive growth</a:t>
            </a:r>
          </a:p>
          <a:p>
            <a:pPr lvl="0"/>
            <a:r>
              <a:rPr lang="en-US" dirty="0"/>
              <a:t>Emotional development</a:t>
            </a:r>
          </a:p>
          <a:p>
            <a:pPr lvl="0"/>
            <a:r>
              <a:rPr lang="en-US" dirty="0"/>
              <a:t>Social connection</a:t>
            </a:r>
          </a:p>
          <a:p>
            <a:r>
              <a:rPr lang="en-US" dirty="0"/>
              <a:t>Let’s explore how rhythm, movement, and language through music support holistic development—especially within </a:t>
            </a:r>
            <a:r>
              <a:rPr lang="en-US" b="1" dirty="0"/>
              <a:t>Montessori environments</a:t>
            </a:r>
            <a:r>
              <a:rPr lang="en-US" dirty="0"/>
              <a:t>.</a:t>
            </a:r>
          </a:p>
        </p:txBody>
      </p:sp>
      <p:sp>
        <p:nvSpPr>
          <p:cNvPr id="4" name="Slide Number Placeholder 3"/>
          <p:cNvSpPr>
            <a:spLocks noGrp="1"/>
          </p:cNvSpPr>
          <p:nvPr>
            <p:ph type="sldNum" sz="quarter" idx="5"/>
          </p:nvPr>
        </p:nvSpPr>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624812-D1F4-7157-8423-00BA7E4154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0183D7-D02D-6060-A880-36DDBA4D3E79}"/>
              </a:ext>
            </a:extLst>
          </p:cNvPr>
          <p:cNvSpPr>
            <a:spLocks noGrp="1" noRot="1" noChangeAspect="1"/>
          </p:cNvSpPr>
          <p:nvPr>
            <p:ph type="sldImg" idx="2"/>
          </p:nvPr>
        </p:nvSpPr>
        <p:spPr/>
      </p:sp>
      <p:sp>
        <p:nvSpPr>
          <p:cNvPr id="3" name="Notes Placeholder 2">
            <a:extLst>
              <a:ext uri="{FF2B5EF4-FFF2-40B4-BE49-F238E27FC236}">
                <a16:creationId xmlns:a16="http://schemas.microsoft.com/office/drawing/2014/main" id="{E84F67B9-A90C-89F7-B242-5DAC05AF8B1A}"/>
              </a:ext>
            </a:extLst>
          </p:cNvPr>
          <p:cNvSpPr>
            <a:spLocks noGrp="1"/>
          </p:cNvSpPr>
          <p:nvPr>
            <p:ph type="body" sz="quarter" idx="3"/>
          </p:nvPr>
        </p:nvSpPr>
        <p:spPr/>
        <p:txBody>
          <a:bodyPr lIns="93177" tIns="46589" rIns="93177" bIns="46589"/>
          <a:lstStyle/>
          <a:p>
            <a:r>
              <a:rPr lang="en-US" b="1" dirty="0"/>
              <a:t>Neurological Foundations</a:t>
            </a:r>
            <a:endParaRPr lang="en-US" dirty="0"/>
          </a:p>
          <a:p>
            <a:r>
              <a:rPr lang="en-US" dirty="0"/>
              <a:t>One of the most remarkable aspects of music is that it reaches </a:t>
            </a:r>
            <a:r>
              <a:rPr lang="en-US" b="1" dirty="0"/>
              <a:t>multiple areas of the brain at the same time</a:t>
            </a:r>
            <a:r>
              <a:rPr lang="en-US" dirty="0"/>
              <a:t>.</a:t>
            </a:r>
          </a:p>
          <a:p>
            <a:r>
              <a:rPr lang="en-US" dirty="0"/>
              <a:t>Music strengthens neural connections that support:</a:t>
            </a:r>
          </a:p>
          <a:p>
            <a:pPr lvl="0"/>
            <a:r>
              <a:rPr lang="en-US" dirty="0"/>
              <a:t>Language acquisition</a:t>
            </a:r>
          </a:p>
          <a:p>
            <a:pPr lvl="0"/>
            <a:r>
              <a:rPr lang="en-US" dirty="0"/>
              <a:t>Memory</a:t>
            </a:r>
          </a:p>
          <a:p>
            <a:pPr lvl="0"/>
            <a:r>
              <a:rPr lang="en-US" dirty="0"/>
              <a:t>Executive function</a:t>
            </a:r>
          </a:p>
          <a:p>
            <a:r>
              <a:rPr lang="en-US" dirty="0"/>
              <a:t>Exposure to rhythm enhances </a:t>
            </a:r>
            <a:r>
              <a:rPr lang="en-US" b="1" dirty="0"/>
              <a:t>temporal processing</a:t>
            </a:r>
            <a:r>
              <a:rPr lang="en-US" dirty="0"/>
              <a:t>, which is directly linked to early </a:t>
            </a:r>
            <a:r>
              <a:rPr lang="en-US" b="1" dirty="0"/>
              <a:t>literacy and numeracy</a:t>
            </a:r>
            <a:r>
              <a:rPr lang="en-US" dirty="0"/>
              <a:t>.</a:t>
            </a:r>
          </a:p>
          <a:p>
            <a:r>
              <a:rPr lang="en-US" dirty="0"/>
              <a:t>When movement is paired with music, it stimulates the </a:t>
            </a:r>
            <a:r>
              <a:rPr lang="en-US" b="1" dirty="0"/>
              <a:t>motor cortex</a:t>
            </a:r>
            <a:r>
              <a:rPr lang="en-US" dirty="0"/>
              <a:t>, improving:</a:t>
            </a:r>
          </a:p>
          <a:p>
            <a:pPr lvl="0"/>
            <a:r>
              <a:rPr lang="en-US" dirty="0"/>
              <a:t>Coordination</a:t>
            </a:r>
          </a:p>
          <a:p>
            <a:pPr lvl="0"/>
            <a:r>
              <a:rPr lang="en-US" dirty="0"/>
              <a:t>Balance</a:t>
            </a:r>
          </a:p>
          <a:p>
            <a:pPr lvl="0"/>
            <a:r>
              <a:rPr lang="en-US" dirty="0"/>
              <a:t>Fine motor control</a:t>
            </a:r>
          </a:p>
        </p:txBody>
      </p:sp>
      <p:sp>
        <p:nvSpPr>
          <p:cNvPr id="4" name="Slide Number Placeholder 3">
            <a:extLst>
              <a:ext uri="{FF2B5EF4-FFF2-40B4-BE49-F238E27FC236}">
                <a16:creationId xmlns:a16="http://schemas.microsoft.com/office/drawing/2014/main" id="{5A9726AF-6A81-019D-18EE-138A88C9A706}"/>
              </a:ext>
            </a:extLst>
          </p:cNvPr>
          <p:cNvSpPr>
            <a:spLocks noGrp="1"/>
          </p:cNvSpPr>
          <p:nvPr>
            <p:ph type="sldNum" sz="quarter" idx="5"/>
          </p:nvPr>
        </p:nvSpPr>
        <p:spPr/>
      </p:sp>
    </p:spTree>
    <p:extLst>
      <p:ext uri="{BB962C8B-B14F-4D97-AF65-F5344CB8AC3E}">
        <p14:creationId xmlns:p14="http://schemas.microsoft.com/office/powerpoint/2010/main" val="23557719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lIns="93177" tIns="46589" rIns="93177" bIns="46589"/>
          <a:lstStyle/>
          <a:p>
            <a:r>
              <a:rPr lang="en-US" b="1" dirty="0"/>
              <a:t>Emotional and Social Growth</a:t>
            </a:r>
            <a:endParaRPr lang="en-US" dirty="0"/>
          </a:p>
          <a:p>
            <a:r>
              <a:rPr lang="en-US" dirty="0"/>
              <a:t>Musical experiences help children develop:</a:t>
            </a:r>
          </a:p>
          <a:p>
            <a:pPr lvl="0"/>
            <a:r>
              <a:rPr lang="en-US" dirty="0"/>
              <a:t>Emotional regulation</a:t>
            </a:r>
          </a:p>
          <a:p>
            <a:pPr lvl="0"/>
            <a:r>
              <a:rPr lang="en-US" dirty="0"/>
              <a:t>Empathy</a:t>
            </a:r>
          </a:p>
          <a:p>
            <a:pPr lvl="0"/>
            <a:r>
              <a:rPr lang="en-US" dirty="0"/>
              <a:t>Self-expression</a:t>
            </a:r>
          </a:p>
          <a:p>
            <a:r>
              <a:rPr lang="en-US" dirty="0"/>
              <a:t>Group singing and rhythmic play encourage:</a:t>
            </a:r>
          </a:p>
          <a:p>
            <a:pPr lvl="0"/>
            <a:r>
              <a:rPr lang="en-US" dirty="0"/>
              <a:t>Collaboration</a:t>
            </a:r>
          </a:p>
          <a:p>
            <a:pPr lvl="0"/>
            <a:r>
              <a:rPr lang="en-US" dirty="0"/>
              <a:t>Patience</a:t>
            </a:r>
          </a:p>
          <a:p>
            <a:pPr lvl="0"/>
            <a:r>
              <a:rPr lang="en-US" dirty="0"/>
              <a:t>Social bonding</a:t>
            </a:r>
          </a:p>
        </p:txBody>
      </p:sp>
      <p:sp>
        <p:nvSpPr>
          <p:cNvPr id="4" name="Slide Number Placeholder 3"/>
          <p:cNvSpPr>
            <a:spLocks noGrp="1"/>
          </p:cNvSpPr>
          <p:nvPr>
            <p:ph type="sldNum" sz="quarter" idx="5"/>
          </p:nvPr>
        </p:nvSpPr>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FB6CE-8D59-620F-A317-2E5C7DF04B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058333-2D45-393A-C92A-D00B2771DFC7}"/>
              </a:ext>
            </a:extLst>
          </p:cNvPr>
          <p:cNvSpPr>
            <a:spLocks noGrp="1" noRot="1" noChangeAspect="1"/>
          </p:cNvSpPr>
          <p:nvPr>
            <p:ph type="sldImg" idx="2"/>
          </p:nvPr>
        </p:nvSpPr>
        <p:spPr/>
      </p:sp>
      <p:sp>
        <p:nvSpPr>
          <p:cNvPr id="3" name="Notes Placeholder 2">
            <a:extLst>
              <a:ext uri="{FF2B5EF4-FFF2-40B4-BE49-F238E27FC236}">
                <a16:creationId xmlns:a16="http://schemas.microsoft.com/office/drawing/2014/main" id="{923127BB-E548-F888-FF73-BBCDFAEABE0E}"/>
              </a:ext>
            </a:extLst>
          </p:cNvPr>
          <p:cNvSpPr>
            <a:spLocks noGrp="1"/>
          </p:cNvSpPr>
          <p:nvPr>
            <p:ph type="body" sz="quarter" idx="3"/>
          </p:nvPr>
        </p:nvSpPr>
        <p:spPr/>
        <p:txBody>
          <a:bodyPr lIns="93177" tIns="46589" rIns="93177" bIns="46589"/>
          <a:lstStyle/>
          <a:p>
            <a:r>
              <a:rPr lang="en-US" b="1" dirty="0"/>
              <a:t>Cognitive and Linguistic Benefits</a:t>
            </a:r>
            <a:endParaRPr lang="en-US" dirty="0"/>
          </a:p>
          <a:p>
            <a:r>
              <a:rPr lang="en-US" dirty="0"/>
              <a:t>Song lyrics introduce:</a:t>
            </a:r>
          </a:p>
          <a:p>
            <a:pPr lvl="0"/>
            <a:r>
              <a:rPr lang="en-US" dirty="0"/>
              <a:t>New vocabulary</a:t>
            </a:r>
          </a:p>
          <a:p>
            <a:pPr lvl="0"/>
            <a:r>
              <a:rPr lang="en-US" dirty="0"/>
              <a:t>Syntax</a:t>
            </a:r>
          </a:p>
          <a:p>
            <a:pPr lvl="0"/>
            <a:r>
              <a:rPr lang="en-US" dirty="0"/>
              <a:t>Conceptual understanding</a:t>
            </a:r>
          </a:p>
          <a:p>
            <a:r>
              <a:rPr lang="en-US" dirty="0"/>
              <a:t>And because music is repetitive and joyful, it supports </a:t>
            </a:r>
            <a:r>
              <a:rPr lang="en-US" b="1" dirty="0"/>
              <a:t>memory consolidation</a:t>
            </a:r>
            <a:r>
              <a:rPr lang="en-US" dirty="0"/>
              <a:t> and comprehension of abstract ideas.</a:t>
            </a:r>
          </a:p>
        </p:txBody>
      </p:sp>
      <p:sp>
        <p:nvSpPr>
          <p:cNvPr id="4" name="Slide Number Placeholder 3">
            <a:extLst>
              <a:ext uri="{FF2B5EF4-FFF2-40B4-BE49-F238E27FC236}">
                <a16:creationId xmlns:a16="http://schemas.microsoft.com/office/drawing/2014/main" id="{48ACFAD6-12D3-84D3-215C-CC69BF24E8E4}"/>
              </a:ext>
            </a:extLst>
          </p:cNvPr>
          <p:cNvSpPr>
            <a:spLocks noGrp="1"/>
          </p:cNvSpPr>
          <p:nvPr>
            <p:ph type="sldNum" sz="quarter" idx="5"/>
          </p:nvPr>
        </p:nvSpPr>
        <p:spPr/>
      </p:sp>
    </p:spTree>
    <p:extLst>
      <p:ext uri="{BB962C8B-B14F-4D97-AF65-F5344CB8AC3E}">
        <p14:creationId xmlns:p14="http://schemas.microsoft.com/office/powerpoint/2010/main" val="2557339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0C95EB-7FD3-425B-0358-C6D01DC55D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A38D1D-B537-0B47-7468-4CA9C18D7D53}"/>
              </a:ext>
            </a:extLst>
          </p:cNvPr>
          <p:cNvSpPr>
            <a:spLocks noGrp="1" noRot="1" noChangeAspect="1"/>
          </p:cNvSpPr>
          <p:nvPr>
            <p:ph type="sldImg" idx="2"/>
          </p:nvPr>
        </p:nvSpPr>
        <p:spPr/>
      </p:sp>
      <p:sp>
        <p:nvSpPr>
          <p:cNvPr id="3" name="Notes Placeholder 2">
            <a:extLst>
              <a:ext uri="{FF2B5EF4-FFF2-40B4-BE49-F238E27FC236}">
                <a16:creationId xmlns:a16="http://schemas.microsoft.com/office/drawing/2014/main" id="{16E6A5D6-4BA7-E85E-A880-66813A83F514}"/>
              </a:ext>
            </a:extLst>
          </p:cNvPr>
          <p:cNvSpPr>
            <a:spLocks noGrp="1"/>
          </p:cNvSpPr>
          <p:nvPr>
            <p:ph type="body" sz="quarter" idx="3"/>
          </p:nvPr>
        </p:nvSpPr>
        <p:spPr/>
        <p:txBody>
          <a:bodyPr lIns="93177" tIns="46589" rIns="93177" bIns="46589"/>
          <a:lstStyle/>
          <a:p>
            <a:r>
              <a:rPr lang="en-US" b="1" dirty="0"/>
              <a:t>Music and Montessori: A Natural Alignment</a:t>
            </a:r>
            <a:endParaRPr lang="en-US" dirty="0"/>
          </a:p>
          <a:p>
            <a:r>
              <a:rPr lang="en-US" dirty="0"/>
              <a:t>Music integrates beautifully with Montessori principles:</a:t>
            </a:r>
          </a:p>
          <a:p>
            <a:pPr lvl="0"/>
            <a:r>
              <a:rPr lang="en-US" dirty="0"/>
              <a:t>Sensory exploration</a:t>
            </a:r>
          </a:p>
          <a:p>
            <a:pPr lvl="0"/>
            <a:r>
              <a:rPr lang="en-US" dirty="0"/>
              <a:t>Independence</a:t>
            </a:r>
          </a:p>
          <a:p>
            <a:pPr lvl="0"/>
            <a:r>
              <a:rPr lang="en-US" dirty="0"/>
              <a:t>Self-directed learning</a:t>
            </a:r>
          </a:p>
          <a:p>
            <a:r>
              <a:rPr lang="en-US" dirty="0"/>
              <a:t>Activities like:</a:t>
            </a:r>
          </a:p>
          <a:p>
            <a:pPr lvl="0"/>
            <a:r>
              <a:rPr lang="en-US" dirty="0"/>
              <a:t>Rhythmic clapping</a:t>
            </a:r>
          </a:p>
          <a:p>
            <a:pPr lvl="0"/>
            <a:r>
              <a:rPr lang="en-US" dirty="0"/>
              <a:t>Movement games</a:t>
            </a:r>
          </a:p>
          <a:p>
            <a:pPr lvl="0"/>
            <a:r>
              <a:rPr lang="en-US" dirty="0"/>
              <a:t>Lyrical storytelling</a:t>
            </a:r>
          </a:p>
          <a:p>
            <a:r>
              <a:rPr lang="en-US" dirty="0"/>
              <a:t>nurture concentration, creativity, and joy in discovery.</a:t>
            </a:r>
          </a:p>
        </p:txBody>
      </p:sp>
      <p:sp>
        <p:nvSpPr>
          <p:cNvPr id="4" name="Slide Number Placeholder 3">
            <a:extLst>
              <a:ext uri="{FF2B5EF4-FFF2-40B4-BE49-F238E27FC236}">
                <a16:creationId xmlns:a16="http://schemas.microsoft.com/office/drawing/2014/main" id="{0536D77F-9977-A9EA-F159-74290939A2A6}"/>
              </a:ext>
            </a:extLst>
          </p:cNvPr>
          <p:cNvSpPr>
            <a:spLocks noGrp="1"/>
          </p:cNvSpPr>
          <p:nvPr>
            <p:ph type="sldNum" sz="quarter" idx="5"/>
          </p:nvPr>
        </p:nvSpPr>
        <p:spPr/>
      </p:sp>
    </p:spTree>
    <p:extLst>
      <p:ext uri="{BB962C8B-B14F-4D97-AF65-F5344CB8AC3E}">
        <p14:creationId xmlns:p14="http://schemas.microsoft.com/office/powerpoint/2010/main" val="16484628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lIns="93177" tIns="46589" rIns="93177" bIns="46589"/>
          <a:lstStyle/>
          <a:p>
            <a:r>
              <a:t>Opening humor about language. Introduce yourself. Frame music as a key role in human development.</a:t>
            </a:r>
          </a:p>
        </p:txBody>
      </p:sp>
      <p:sp>
        <p:nvSpPr>
          <p:cNvPr id="4" name="Slide Number Placeholder 3"/>
          <p:cNvSpPr>
            <a:spLocks noGrp="1"/>
          </p:cNvSpPr>
          <p:nvPr>
            <p:ph type="sldNum" sz="quarter" idx="5"/>
          </p:nvPr>
        </p:nvSpPr>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526429-A490-2477-45C3-8F88A56541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5024FB-9BD4-4C40-725F-514A141880E6}"/>
              </a:ext>
            </a:extLst>
          </p:cNvPr>
          <p:cNvSpPr>
            <a:spLocks noGrp="1" noRot="1" noChangeAspect="1"/>
          </p:cNvSpPr>
          <p:nvPr>
            <p:ph type="sldImg" idx="2"/>
          </p:nvPr>
        </p:nvSpPr>
        <p:spPr/>
      </p:sp>
      <p:sp>
        <p:nvSpPr>
          <p:cNvPr id="3" name="Notes Placeholder 2">
            <a:extLst>
              <a:ext uri="{FF2B5EF4-FFF2-40B4-BE49-F238E27FC236}">
                <a16:creationId xmlns:a16="http://schemas.microsoft.com/office/drawing/2014/main" id="{688DEFE2-A951-1D80-AF01-A0EB4676DA97}"/>
              </a:ext>
            </a:extLst>
          </p:cNvPr>
          <p:cNvSpPr>
            <a:spLocks noGrp="1"/>
          </p:cNvSpPr>
          <p:nvPr>
            <p:ph type="body" sz="quarter" idx="3"/>
          </p:nvPr>
        </p:nvSpPr>
        <p:spPr/>
        <p:txBody>
          <a:bodyPr lIns="93177" tIns="46589" rIns="93177" bIns="46589"/>
          <a:lstStyle/>
          <a:p>
            <a:r>
              <a:rPr lang="en-US" b="1" dirty="0"/>
              <a:t>Real Instrument vs Toy Instruments</a:t>
            </a:r>
            <a:endParaRPr lang="en-US" dirty="0"/>
          </a:p>
          <a:p>
            <a:r>
              <a:rPr lang="en-US" dirty="0"/>
              <a:t>A child can discover a love for an instrument by being exposed to different sounds and having the opportunity to explore them in a relaxed, playful way. When children are free to listen, touch, and experiment with instruments, they begin to notice which ones feel exciting and meaningful to them. Observing others play music, hearing live performances, and using simple, child-sized instruments can spark curiosity and joy. Over time, the instrument a child naturally returns to—the one they enjoy playing and feel proud of—often becomes the instrument they truly love.</a:t>
            </a:r>
          </a:p>
          <a:p>
            <a:r>
              <a:rPr lang="en-US" dirty="0"/>
              <a:t>Before we close, there is one very important point I would like to emphasize.</a:t>
            </a:r>
          </a:p>
          <a:p>
            <a:r>
              <a:rPr lang="en-US" dirty="0"/>
              <a:t>In early childhood, </a:t>
            </a:r>
            <a:r>
              <a:rPr lang="en-US" b="1" dirty="0"/>
              <a:t>we should avoid using toy instruments</a:t>
            </a:r>
            <a:r>
              <a:rPr lang="en-US" dirty="0"/>
              <a:t>.</a:t>
            </a:r>
          </a:p>
        </p:txBody>
      </p:sp>
      <p:sp>
        <p:nvSpPr>
          <p:cNvPr id="4" name="Slide Number Placeholder 3">
            <a:extLst>
              <a:ext uri="{FF2B5EF4-FFF2-40B4-BE49-F238E27FC236}">
                <a16:creationId xmlns:a16="http://schemas.microsoft.com/office/drawing/2014/main" id="{01FF3221-DAEA-1A24-738D-455825D60F17}"/>
              </a:ext>
            </a:extLst>
          </p:cNvPr>
          <p:cNvSpPr>
            <a:spLocks noGrp="1"/>
          </p:cNvSpPr>
          <p:nvPr>
            <p:ph type="sldNum" sz="quarter" idx="5"/>
          </p:nvPr>
        </p:nvSpPr>
        <p:spPr/>
      </p:sp>
    </p:spTree>
    <p:extLst>
      <p:ext uri="{BB962C8B-B14F-4D97-AF65-F5344CB8AC3E}">
        <p14:creationId xmlns:p14="http://schemas.microsoft.com/office/powerpoint/2010/main" val="28013551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lIns="93177" tIns="46589" rIns="93177" bIns="46589"/>
          <a:lstStyle/>
          <a:p>
            <a:r>
              <a:rPr lang="en-US" dirty="0"/>
              <a:t>Toy instruments often produce </a:t>
            </a:r>
            <a:r>
              <a:rPr lang="en-US" b="1" dirty="0"/>
              <a:t>out-of-tune sounds</a:t>
            </a:r>
            <a:r>
              <a:rPr lang="en-US" dirty="0"/>
              <a:t>. They may look cute, but the notes are inaccurate, and during this very sensitive period of development, </a:t>
            </a:r>
            <a:r>
              <a:rPr lang="en-US" b="1" dirty="0"/>
              <a:t>whatever the child hears becomes part of their inner musical reference</a:t>
            </a:r>
            <a:r>
              <a:rPr lang="en-US" dirty="0"/>
              <a:t>.</a:t>
            </a:r>
          </a:p>
          <a:p>
            <a:r>
              <a:rPr lang="en-US" dirty="0"/>
              <a:t>At this stage of life, children are not just playing with sound—they are </a:t>
            </a:r>
            <a:r>
              <a:rPr lang="en-US" b="1" dirty="0"/>
              <a:t>absorbing it</a:t>
            </a:r>
            <a:r>
              <a:rPr lang="en-US" dirty="0"/>
              <a:t>.</a:t>
            </a:r>
          </a:p>
          <a:p>
            <a:r>
              <a:rPr lang="en-US" dirty="0"/>
              <a:t>Their ears are being trained.</a:t>
            </a:r>
          </a:p>
          <a:p>
            <a:r>
              <a:rPr lang="en-US" dirty="0"/>
              <a:t>If we offer distorted or untuned sounds, we are unintentionally teaching the ear to accept imprecision. But if we offer </a:t>
            </a:r>
            <a:r>
              <a:rPr lang="en-US" b="1" dirty="0"/>
              <a:t>real instruments</a:t>
            </a:r>
            <a:r>
              <a:rPr lang="en-US" dirty="0"/>
              <a:t>, even simple ones—real drums, real bells, real string instruments—we are offering </a:t>
            </a:r>
            <a:r>
              <a:rPr lang="en-US" b="1" dirty="0"/>
              <a:t>truth, beauty, and accuracy</a:t>
            </a:r>
            <a:r>
              <a:rPr lang="en-US" dirty="0"/>
              <a:t>.</a:t>
            </a:r>
          </a:p>
          <a:p>
            <a:r>
              <a:rPr lang="en-US" dirty="0"/>
              <a:t>This is deeply Montessori.</a:t>
            </a:r>
          </a:p>
          <a:p>
            <a:r>
              <a:rPr lang="en-US" dirty="0"/>
              <a:t>We don’t give children toy tools in practical life—we give them </a:t>
            </a:r>
            <a:r>
              <a:rPr lang="en-US" b="1" dirty="0"/>
              <a:t>real tools</a:t>
            </a:r>
            <a:r>
              <a:rPr lang="en-US" dirty="0"/>
              <a:t>, sized for their hands.</a:t>
            </a:r>
            <a:br>
              <a:rPr lang="en-US" dirty="0"/>
            </a:br>
            <a:endParaRPr lang="en-US" dirty="0"/>
          </a:p>
        </p:txBody>
      </p:sp>
      <p:sp>
        <p:nvSpPr>
          <p:cNvPr id="4" name="Slide Number Placeholder 3"/>
          <p:cNvSpPr>
            <a:spLocks noGrp="1"/>
          </p:cNvSpPr>
          <p:nvPr>
            <p:ph type="sldNum" sz="quarter" idx="5"/>
          </p:nvPr>
        </p:nvSpPr>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lIns="93177" tIns="46589" rIns="93177" bIns="46589"/>
          <a:lstStyle/>
          <a:p>
            <a:r>
              <a:rPr lang="en-US" dirty="0"/>
              <a:t>The same principle applies to music.</a:t>
            </a:r>
          </a:p>
          <a:p>
            <a:r>
              <a:rPr lang="en-US" dirty="0"/>
              <a:t>👉 </a:t>
            </a:r>
            <a:r>
              <a:rPr lang="en-US" b="1" dirty="0"/>
              <a:t>Real instruments communicate respect.</a:t>
            </a:r>
            <a:br>
              <a:rPr lang="en-US" dirty="0"/>
            </a:br>
            <a:r>
              <a:rPr lang="en-US" dirty="0"/>
              <a:t>👉 </a:t>
            </a:r>
            <a:r>
              <a:rPr lang="en-US" b="1" dirty="0"/>
              <a:t>Real instruments educate the ear.</a:t>
            </a:r>
            <a:br>
              <a:rPr lang="en-US" dirty="0"/>
            </a:br>
            <a:r>
              <a:rPr lang="en-US" dirty="0"/>
              <a:t>👉 </a:t>
            </a:r>
            <a:r>
              <a:rPr lang="en-US" b="1" dirty="0"/>
              <a:t>Real instruments honor the child’s sensitive period for sound.</a:t>
            </a:r>
            <a:endParaRPr lang="en-US" dirty="0"/>
          </a:p>
          <a:p>
            <a:r>
              <a:rPr lang="en-US" dirty="0"/>
              <a:t>Whatever they listen to now… will stay with them for life.</a:t>
            </a:r>
          </a:p>
        </p:txBody>
      </p:sp>
      <p:sp>
        <p:nvSpPr>
          <p:cNvPr id="4" name="Slide Number Placeholder 3"/>
          <p:cNvSpPr>
            <a:spLocks noGrp="1"/>
          </p:cNvSpPr>
          <p:nvPr>
            <p:ph type="sldNum" sz="quarter" idx="5"/>
          </p:nvPr>
        </p:nvSpPr>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a:prstGeom prst="rect">
            <a:avLst/>
          </a:prstGeom>
          <a:noFill/>
          <a:ln w="12700">
            <a:solidFill>
              <a:prstClr val="black"/>
            </a:solidFill>
          </a:ln>
        </p:spPr>
      </p:sp>
      <p:sp>
        <p:nvSpPr>
          <p:cNvPr id="3" name="Notes Placeholder 2"/>
          <p:cNvSpPr>
            <a:spLocks noGrp="1"/>
          </p:cNvSpPr>
          <p:nvPr>
            <p:ph type="body" idx="1"/>
          </p:nvPr>
        </p:nvSpPr>
        <p:spPr>
          <a:xfrm>
            <a:off x="701040" y="4473892"/>
            <a:ext cx="5608320" cy="3660458"/>
          </a:xfrm>
          <a:prstGeom prst="rect">
            <a:avLst/>
          </a:prstGeom>
        </p:spPr>
        <p:txBody>
          <a:bodyPr lIns="93177" tIns="46589" rIns="93177" bIns="46589"/>
          <a:lstStyle/>
          <a:p>
            <a:r>
              <a:rPr lang="en-US" b="1" dirty="0"/>
              <a:t>Suggested Instruments</a:t>
            </a:r>
          </a:p>
          <a:p>
            <a:r>
              <a:rPr lang="en-US" b="1" dirty="0"/>
              <a:t>1. Hand Drum (real drum)</a:t>
            </a:r>
            <a:endParaRPr lang="en-US" dirty="0"/>
          </a:p>
          <a:p>
            <a:r>
              <a:rPr lang="en-US" dirty="0"/>
              <a:t>Natural or high-quality synthetic drumhead</a:t>
            </a:r>
          </a:p>
          <a:p>
            <a:r>
              <a:rPr lang="en-US" dirty="0"/>
              <a:t>Small to medium size</a:t>
            </a:r>
          </a:p>
          <a:p>
            <a:r>
              <a:rPr lang="en-US" dirty="0"/>
              <a:t>Foundation for pulse and coordination</a:t>
            </a:r>
          </a:p>
          <a:p>
            <a:r>
              <a:rPr lang="en-US" b="1" dirty="0"/>
              <a:t>2. Wooden Rhythm Sticks (claves)</a:t>
            </a:r>
            <a:endParaRPr lang="en-US" dirty="0"/>
          </a:p>
          <a:p>
            <a:r>
              <a:rPr lang="en-US" dirty="0"/>
              <a:t>Solid wood</a:t>
            </a:r>
          </a:p>
          <a:p>
            <a:r>
              <a:rPr lang="en-US" dirty="0"/>
              <a:t>Excellent for bilateral coordination</a:t>
            </a:r>
          </a:p>
          <a:p>
            <a:r>
              <a:rPr lang="en-US" b="1" dirty="0"/>
              <a:t>3. Small Frame Drum with Mallet</a:t>
            </a:r>
            <a:endParaRPr lang="en-US" dirty="0"/>
          </a:p>
          <a:p>
            <a:r>
              <a:rPr lang="en-US" dirty="0"/>
              <a:t>Encourages gentle, controlled movement</a:t>
            </a:r>
          </a:p>
          <a:p>
            <a:r>
              <a:rPr lang="en-US" dirty="0"/>
              <a:t>Introduces dynamic control</a:t>
            </a:r>
          </a:p>
          <a:p>
            <a:r>
              <a:rPr lang="en-US" b="1" dirty="0"/>
              <a:t>4. Sleigh Bells (tuned)</a:t>
            </a:r>
            <a:endParaRPr lang="en-US" dirty="0"/>
          </a:p>
          <a:p>
            <a:r>
              <a:rPr lang="en-US" dirty="0"/>
              <a:t>Ring or wrist style</a:t>
            </a:r>
          </a:p>
          <a:p>
            <a:r>
              <a:rPr lang="en-US" dirty="0"/>
              <a:t>Ideal for walking with rhythm</a:t>
            </a:r>
          </a:p>
          <a:p>
            <a:r>
              <a:rPr lang="en-US" b="1" dirty="0"/>
              <a:t>5. Natural Shakers (seeds, rice, metal)</a:t>
            </a:r>
            <a:endParaRPr lang="en-US" dirty="0"/>
          </a:p>
          <a:p>
            <a:r>
              <a:rPr lang="en-US" dirty="0"/>
              <a:t>Clear, defined sound (not harsh)</a:t>
            </a:r>
          </a:p>
          <a:p>
            <a:r>
              <a:rPr lang="en-US" dirty="0"/>
              <a:t>Limit to one or two variations</a:t>
            </a:r>
          </a:p>
        </p:txBody>
      </p:sp>
    </p:spTree>
    <p:extLst>
      <p:ext uri="{BB962C8B-B14F-4D97-AF65-F5344CB8AC3E}">
        <p14:creationId xmlns:p14="http://schemas.microsoft.com/office/powerpoint/2010/main" val="8612996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01CBB4-46E8-CF43-1C26-A5A753D58A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1D2917-179C-3C42-1023-956C68D88EFA}"/>
              </a:ext>
            </a:extLst>
          </p:cNvPr>
          <p:cNvSpPr>
            <a:spLocks noGrp="1" noRot="1" noChangeAspect="1"/>
          </p:cNvSpPr>
          <p:nvPr>
            <p:ph type="sldImg"/>
          </p:nvPr>
        </p:nvSpPr>
        <p:spPr>
          <a:xfrm>
            <a:off x="717550" y="1162050"/>
            <a:ext cx="5575300" cy="3136900"/>
          </a:xfrm>
          <a:prstGeom prst="rect">
            <a:avLst/>
          </a:prstGeom>
          <a:noFill/>
          <a:ln w="12700">
            <a:solidFill>
              <a:prstClr val="black"/>
            </a:solidFill>
          </a:ln>
        </p:spPr>
      </p:sp>
      <p:sp>
        <p:nvSpPr>
          <p:cNvPr id="3" name="Notes Placeholder 2">
            <a:extLst>
              <a:ext uri="{FF2B5EF4-FFF2-40B4-BE49-F238E27FC236}">
                <a16:creationId xmlns:a16="http://schemas.microsoft.com/office/drawing/2014/main" id="{5CC9944E-1E1D-09C7-A6C6-C4EE2A46DE82}"/>
              </a:ext>
            </a:extLst>
          </p:cNvPr>
          <p:cNvSpPr>
            <a:spLocks noGrp="1"/>
          </p:cNvSpPr>
          <p:nvPr>
            <p:ph type="body" idx="1"/>
          </p:nvPr>
        </p:nvSpPr>
        <p:spPr>
          <a:xfrm>
            <a:off x="701040" y="4473892"/>
            <a:ext cx="5608320" cy="3660458"/>
          </a:xfrm>
          <a:prstGeom prst="rect">
            <a:avLst/>
          </a:prstGeom>
        </p:spPr>
        <p:txBody>
          <a:bodyPr lIns="93177" tIns="46589" rIns="93177" bIns="46589"/>
          <a:lstStyle/>
          <a:p>
            <a:r>
              <a:rPr lang="en-US" b="1" dirty="0"/>
              <a:t>Developmental Benefits</a:t>
            </a:r>
            <a:br>
              <a:rPr lang="en-US" b="1" dirty="0"/>
            </a:br>
            <a:endParaRPr lang="en-US" b="1" dirty="0"/>
          </a:p>
          <a:p>
            <a:pPr marL="291179" indent="-291179">
              <a:buFont typeface="Arial" panose="020B0604020202020204" pitchFamily="34" charset="0"/>
              <a:buChar char="•"/>
            </a:pPr>
            <a:r>
              <a:rPr lang="en-US" dirty="0"/>
              <a:t>Internal sense of pulse</a:t>
            </a:r>
            <a:br>
              <a:rPr lang="en-US" dirty="0"/>
            </a:br>
            <a:endParaRPr lang="en-US" dirty="0"/>
          </a:p>
          <a:p>
            <a:pPr marL="291179" indent="-291179">
              <a:buFont typeface="Arial" panose="020B0604020202020204" pitchFamily="34" charset="0"/>
              <a:buChar char="•"/>
            </a:pPr>
            <a:r>
              <a:rPr lang="en-US" dirty="0"/>
              <a:t>Gross motor coordination</a:t>
            </a:r>
            <a:br>
              <a:rPr lang="en-US" dirty="0"/>
            </a:br>
            <a:endParaRPr lang="en-US" dirty="0"/>
          </a:p>
          <a:p>
            <a:pPr marL="291179" indent="-291179">
              <a:buFont typeface="Arial" panose="020B0604020202020204" pitchFamily="34" charset="0"/>
              <a:buChar char="•"/>
            </a:pPr>
            <a:r>
              <a:rPr lang="en-US" dirty="0"/>
              <a:t>Emotional regulation</a:t>
            </a:r>
            <a:br>
              <a:rPr lang="en-US" dirty="0"/>
            </a:br>
            <a:endParaRPr lang="en-US" dirty="0"/>
          </a:p>
          <a:p>
            <a:pPr marL="291179" indent="-291179">
              <a:buFont typeface="Arial" panose="020B0604020202020204" pitchFamily="34" charset="0"/>
              <a:buChar char="•"/>
            </a:pPr>
            <a:r>
              <a:rPr lang="en-US" dirty="0"/>
              <a:t>Movement control</a:t>
            </a:r>
            <a:br>
              <a:rPr lang="en-US" dirty="0"/>
            </a:br>
            <a:endParaRPr lang="en-US" dirty="0"/>
          </a:p>
          <a:p>
            <a:pPr marL="291179" indent="-291179">
              <a:buFont typeface="Arial" panose="020B0604020202020204" pitchFamily="34" charset="0"/>
              <a:buChar char="•"/>
            </a:pPr>
            <a:r>
              <a:rPr lang="en-US" dirty="0"/>
              <a:t>Body awareness</a:t>
            </a:r>
          </a:p>
          <a:p>
            <a:endParaRPr lang="en-US" dirty="0"/>
          </a:p>
        </p:txBody>
      </p:sp>
    </p:spTree>
    <p:extLst>
      <p:ext uri="{BB962C8B-B14F-4D97-AF65-F5344CB8AC3E}">
        <p14:creationId xmlns:p14="http://schemas.microsoft.com/office/powerpoint/2010/main" val="16340326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CC794E-207D-7083-BA24-0F0C401E21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EEF7C9-1E30-6DEE-406E-781E0CEB11B0}"/>
              </a:ext>
            </a:extLst>
          </p:cNvPr>
          <p:cNvSpPr>
            <a:spLocks noGrp="1" noRot="1" noChangeAspect="1"/>
          </p:cNvSpPr>
          <p:nvPr>
            <p:ph type="sldImg"/>
          </p:nvPr>
        </p:nvSpPr>
        <p:spPr>
          <a:xfrm>
            <a:off x="717550" y="1162050"/>
            <a:ext cx="5575300" cy="3136900"/>
          </a:xfrm>
          <a:prstGeom prst="rect">
            <a:avLst/>
          </a:prstGeom>
          <a:noFill/>
          <a:ln w="12700">
            <a:solidFill>
              <a:prstClr val="black"/>
            </a:solidFill>
          </a:ln>
        </p:spPr>
      </p:sp>
      <p:sp>
        <p:nvSpPr>
          <p:cNvPr id="3" name="Notes Placeholder 2">
            <a:extLst>
              <a:ext uri="{FF2B5EF4-FFF2-40B4-BE49-F238E27FC236}">
                <a16:creationId xmlns:a16="http://schemas.microsoft.com/office/drawing/2014/main" id="{3EC9DB22-05B5-352E-22C2-A68899E0A365}"/>
              </a:ext>
            </a:extLst>
          </p:cNvPr>
          <p:cNvSpPr>
            <a:spLocks noGrp="1"/>
          </p:cNvSpPr>
          <p:nvPr>
            <p:ph type="body" idx="1"/>
          </p:nvPr>
        </p:nvSpPr>
        <p:spPr>
          <a:xfrm>
            <a:off x="701040" y="4473892"/>
            <a:ext cx="5608320" cy="3660458"/>
          </a:xfrm>
          <a:prstGeom prst="rect">
            <a:avLst/>
          </a:prstGeom>
        </p:spPr>
        <p:txBody>
          <a:bodyPr lIns="93177" tIns="46589" rIns="93177" bIns="46589"/>
          <a:lstStyle/>
          <a:p>
            <a:r>
              <a:rPr lang="en-US" b="1" dirty="0"/>
              <a:t>Suggested Instruments</a:t>
            </a:r>
          </a:p>
          <a:p>
            <a:r>
              <a:rPr lang="en-US" b="1" dirty="0"/>
              <a:t>1. Montessori Bells (tuned bells)</a:t>
            </a:r>
            <a:endParaRPr lang="en-US" dirty="0"/>
          </a:p>
          <a:p>
            <a:r>
              <a:rPr lang="en-US" dirty="0"/>
              <a:t>Ideally chromatic</a:t>
            </a:r>
          </a:p>
          <a:p>
            <a:r>
              <a:rPr lang="en-US" dirty="0"/>
              <a:t>With dampers</a:t>
            </a:r>
          </a:p>
          <a:p>
            <a:r>
              <a:rPr lang="en-US" dirty="0"/>
              <a:t>Cornerstone material for ear training</a:t>
            </a:r>
          </a:p>
          <a:p>
            <a:r>
              <a:rPr lang="en-US" b="1" dirty="0"/>
              <a:t>2. Small Wooden Xylophone (accurately tuned)</a:t>
            </a:r>
            <a:endParaRPr lang="en-US" dirty="0"/>
          </a:p>
          <a:p>
            <a:r>
              <a:rPr lang="en-US" dirty="0"/>
              <a:t>Wooden or metal bars</a:t>
            </a:r>
          </a:p>
          <a:p>
            <a:r>
              <a:rPr lang="en-US" dirty="0"/>
              <a:t>One or two soft mallets</a:t>
            </a:r>
          </a:p>
          <a:p>
            <a:r>
              <a:rPr lang="en-US" b="1" dirty="0"/>
              <a:t>3. Child-Sized Glockenspiel (real, tuned)</a:t>
            </a:r>
            <a:endParaRPr lang="en-US" dirty="0"/>
          </a:p>
          <a:p>
            <a:r>
              <a:rPr lang="en-US" dirty="0"/>
              <a:t>Bright but controlled tone</a:t>
            </a:r>
          </a:p>
          <a:p>
            <a:r>
              <a:rPr lang="en-US" dirty="0"/>
              <a:t>Clear pitch discrimination</a:t>
            </a:r>
          </a:p>
          <a:p>
            <a:r>
              <a:rPr lang="en-US" b="1" dirty="0"/>
              <a:t>4. Tone Bars (individual pitch bars)</a:t>
            </a:r>
            <a:endParaRPr lang="en-US" dirty="0"/>
          </a:p>
          <a:p>
            <a:r>
              <a:rPr lang="en-US" dirty="0"/>
              <a:t>Excellent for auditory discrimination</a:t>
            </a:r>
          </a:p>
          <a:p>
            <a:r>
              <a:rPr lang="en-US" dirty="0"/>
              <a:t>Isolates the concept of pitch</a:t>
            </a:r>
          </a:p>
          <a:p>
            <a:r>
              <a:rPr lang="en-US" b="1" dirty="0"/>
              <a:t>5. Small String Instrument (optional)</a:t>
            </a:r>
            <a:endParaRPr lang="en-US" dirty="0"/>
          </a:p>
          <a:p>
            <a:r>
              <a:rPr lang="en-US" dirty="0"/>
              <a:t>Real ukulele or small lyre</a:t>
            </a:r>
          </a:p>
          <a:p>
            <a:r>
              <a:rPr lang="en-US" dirty="0"/>
              <a:t>For exploring vibration, not performance</a:t>
            </a:r>
          </a:p>
          <a:p>
            <a:endParaRPr lang="en-US" dirty="0"/>
          </a:p>
        </p:txBody>
      </p:sp>
    </p:spTree>
    <p:extLst>
      <p:ext uri="{BB962C8B-B14F-4D97-AF65-F5344CB8AC3E}">
        <p14:creationId xmlns:p14="http://schemas.microsoft.com/office/powerpoint/2010/main" val="40814224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7912BC-1C8A-DF27-C271-8F3238CAFD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EDDFC3-4274-DA10-04C1-D073A7175171}"/>
              </a:ext>
            </a:extLst>
          </p:cNvPr>
          <p:cNvSpPr>
            <a:spLocks noGrp="1" noRot="1" noChangeAspect="1"/>
          </p:cNvSpPr>
          <p:nvPr>
            <p:ph type="sldImg"/>
          </p:nvPr>
        </p:nvSpPr>
        <p:spPr>
          <a:xfrm>
            <a:off x="717550" y="1162050"/>
            <a:ext cx="5575300" cy="3136900"/>
          </a:xfrm>
          <a:prstGeom prst="rect">
            <a:avLst/>
          </a:prstGeom>
          <a:noFill/>
          <a:ln w="12700">
            <a:solidFill>
              <a:prstClr val="black"/>
            </a:solidFill>
          </a:ln>
        </p:spPr>
      </p:sp>
      <p:sp>
        <p:nvSpPr>
          <p:cNvPr id="3" name="Notes Placeholder 2">
            <a:extLst>
              <a:ext uri="{FF2B5EF4-FFF2-40B4-BE49-F238E27FC236}">
                <a16:creationId xmlns:a16="http://schemas.microsoft.com/office/drawing/2014/main" id="{81E6B371-B83D-80E7-E356-F95887E46656}"/>
              </a:ext>
            </a:extLst>
          </p:cNvPr>
          <p:cNvSpPr>
            <a:spLocks noGrp="1"/>
          </p:cNvSpPr>
          <p:nvPr>
            <p:ph type="body" idx="1"/>
          </p:nvPr>
        </p:nvSpPr>
        <p:spPr>
          <a:xfrm>
            <a:off x="701040" y="4473892"/>
            <a:ext cx="5608320" cy="3660458"/>
          </a:xfrm>
          <a:prstGeom prst="rect">
            <a:avLst/>
          </a:prstGeom>
        </p:spPr>
        <p:txBody>
          <a:bodyPr lIns="93177" tIns="46589" rIns="93177" bIns="46589"/>
          <a:lstStyle/>
          <a:p>
            <a:r>
              <a:rPr lang="en-US" b="1" dirty="0"/>
              <a:t>Developmental Benefits</a:t>
            </a:r>
          </a:p>
          <a:p>
            <a:r>
              <a:rPr lang="en-US" dirty="0"/>
              <a:t>Auditory discrimination</a:t>
            </a:r>
          </a:p>
          <a:p>
            <a:r>
              <a:rPr lang="en-US" dirty="0"/>
              <a:t>Sound memory</a:t>
            </a:r>
          </a:p>
          <a:p>
            <a:r>
              <a:rPr lang="en-US" dirty="0"/>
              <a:t>Sustained attention</a:t>
            </a:r>
          </a:p>
          <a:p>
            <a:r>
              <a:rPr lang="en-US" dirty="0"/>
              <a:t>Indirect preparation for language and mathematics</a:t>
            </a:r>
          </a:p>
          <a:p>
            <a:r>
              <a:rPr lang="en-US" dirty="0"/>
              <a:t>Aesthetic sensitivity</a:t>
            </a:r>
          </a:p>
          <a:p>
            <a:endParaRPr lang="en-US" dirty="0"/>
          </a:p>
          <a:p>
            <a:r>
              <a:rPr lang="en-US" b="1" dirty="0"/>
              <a:t>📐 SHELF DESIGN (VERY IMPORTANT)</a:t>
            </a:r>
          </a:p>
          <a:p>
            <a:r>
              <a:rPr lang="en-US" b="1" dirty="0"/>
              <a:t>Height</a:t>
            </a:r>
            <a:endParaRPr lang="en-US" dirty="0"/>
          </a:p>
          <a:p>
            <a:r>
              <a:rPr lang="en-US" dirty="0"/>
              <a:t>At the chest level of the youngest child</a:t>
            </a:r>
          </a:p>
          <a:p>
            <a:r>
              <a:rPr lang="en-US" b="1" dirty="0"/>
              <a:t>Material</a:t>
            </a:r>
            <a:endParaRPr lang="en-US" dirty="0"/>
          </a:p>
          <a:p>
            <a:r>
              <a:rPr lang="en-US" dirty="0"/>
              <a:t>Natural wood (birch, maple, pine)</a:t>
            </a:r>
          </a:p>
          <a:p>
            <a:r>
              <a:rPr lang="en-US" dirty="0"/>
              <a:t>Neutral tones, no bright colors</a:t>
            </a:r>
          </a:p>
          <a:p>
            <a:r>
              <a:rPr lang="en-US" b="1" dirty="0"/>
              <a:t>Order</a:t>
            </a:r>
            <a:endParaRPr lang="en-US" dirty="0"/>
          </a:p>
          <a:p>
            <a:r>
              <a:rPr lang="en-US" dirty="0"/>
              <a:t>Each instrument has a defined place</a:t>
            </a:r>
          </a:p>
          <a:p>
            <a:r>
              <a:rPr lang="en-US" dirty="0"/>
              <a:t>No stacking</a:t>
            </a:r>
          </a:p>
          <a:p>
            <a:r>
              <a:rPr lang="en-US" dirty="0"/>
              <a:t>Always returned to the same spot</a:t>
            </a:r>
          </a:p>
          <a:p>
            <a:r>
              <a:rPr lang="en-US" b="1" dirty="0"/>
              <a:t>Quantity</a:t>
            </a:r>
            <a:endParaRPr lang="en-US" dirty="0"/>
          </a:p>
          <a:p>
            <a:r>
              <a:rPr lang="en-US" dirty="0"/>
              <a:t>Better to have </a:t>
            </a:r>
            <a:r>
              <a:rPr lang="en-US" b="1" dirty="0"/>
              <a:t>6 well-chosen instruments</a:t>
            </a:r>
            <a:br>
              <a:rPr lang="en-US" dirty="0"/>
            </a:br>
            <a:r>
              <a:rPr lang="en-US" dirty="0"/>
              <a:t>than </a:t>
            </a:r>
            <a:r>
              <a:rPr lang="en-US" b="1" dirty="0"/>
              <a:t>15 poorly tuned ones</a:t>
            </a:r>
            <a:endParaRPr lang="en-US" dirty="0"/>
          </a:p>
          <a:p>
            <a:br>
              <a:rPr lang="en-US" dirty="0"/>
            </a:br>
            <a:endParaRPr lang="en-US" dirty="0"/>
          </a:p>
          <a:p>
            <a:r>
              <a:rPr lang="en-US" b="1" dirty="0"/>
              <a:t>🎶 KEY PHRASE (SUMS IT UP)</a:t>
            </a:r>
          </a:p>
          <a:p>
            <a:r>
              <a:rPr lang="en-US" i="1" dirty="0"/>
              <a:t>In Montessori, music is not entertainment — it is education for the ear, the body, and the soul.</a:t>
            </a:r>
            <a:endParaRPr lang="en-US" dirty="0"/>
          </a:p>
          <a:p>
            <a:endParaRPr lang="en-US" dirty="0"/>
          </a:p>
        </p:txBody>
      </p:sp>
    </p:spTree>
    <p:extLst>
      <p:ext uri="{BB962C8B-B14F-4D97-AF65-F5344CB8AC3E}">
        <p14:creationId xmlns:p14="http://schemas.microsoft.com/office/powerpoint/2010/main" val="38967937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5E8CA8-413E-F2A3-209E-9863C3D2B1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BEBC8F-5CAA-F0BC-4444-9ACC07482409}"/>
              </a:ext>
            </a:extLst>
          </p:cNvPr>
          <p:cNvSpPr>
            <a:spLocks noGrp="1" noRot="1" noChangeAspect="1"/>
          </p:cNvSpPr>
          <p:nvPr>
            <p:ph type="sldImg"/>
          </p:nvPr>
        </p:nvSpPr>
        <p:spPr>
          <a:xfrm>
            <a:off x="717550" y="1162050"/>
            <a:ext cx="5575300" cy="3136900"/>
          </a:xfrm>
          <a:prstGeom prst="rect">
            <a:avLst/>
          </a:prstGeom>
          <a:noFill/>
          <a:ln w="12700">
            <a:solidFill>
              <a:prstClr val="black"/>
            </a:solidFill>
          </a:ln>
        </p:spPr>
      </p:sp>
      <p:sp>
        <p:nvSpPr>
          <p:cNvPr id="3" name="Notes Placeholder 2">
            <a:extLst>
              <a:ext uri="{FF2B5EF4-FFF2-40B4-BE49-F238E27FC236}">
                <a16:creationId xmlns:a16="http://schemas.microsoft.com/office/drawing/2014/main" id="{46678F0D-6BA2-5ADC-DF66-0B2255C81B34}"/>
              </a:ext>
            </a:extLst>
          </p:cNvPr>
          <p:cNvSpPr>
            <a:spLocks noGrp="1"/>
          </p:cNvSpPr>
          <p:nvPr>
            <p:ph type="body" idx="1"/>
          </p:nvPr>
        </p:nvSpPr>
        <p:spPr>
          <a:xfrm>
            <a:off x="701040" y="4473892"/>
            <a:ext cx="5608320" cy="3660458"/>
          </a:xfrm>
          <a:prstGeom prst="rect">
            <a:avLst/>
          </a:prstGeom>
        </p:spPr>
        <p:txBody>
          <a:bodyPr lIns="93177" tIns="46589" rIns="93177" bIns="46589"/>
          <a:lstStyle/>
          <a:p>
            <a:r>
              <a:rPr lang="en-US" b="1" dirty="0"/>
              <a:t>📐 SHELF DESIGN (VERY IMPORTANT)</a:t>
            </a:r>
          </a:p>
          <a:p>
            <a:r>
              <a:rPr lang="en-US" b="1" dirty="0"/>
              <a:t>Height</a:t>
            </a:r>
            <a:endParaRPr lang="en-US" dirty="0"/>
          </a:p>
          <a:p>
            <a:r>
              <a:rPr lang="en-US" dirty="0"/>
              <a:t>At the chest level of the youngest child</a:t>
            </a:r>
          </a:p>
          <a:p>
            <a:r>
              <a:rPr lang="en-US" b="1" dirty="0"/>
              <a:t>Material</a:t>
            </a:r>
            <a:endParaRPr lang="en-US" dirty="0"/>
          </a:p>
          <a:p>
            <a:r>
              <a:rPr lang="en-US" dirty="0"/>
              <a:t>Natural wood (birch, maple, pine)</a:t>
            </a:r>
          </a:p>
          <a:p>
            <a:r>
              <a:rPr lang="en-US" dirty="0"/>
              <a:t>Neutral tones, no bright colors</a:t>
            </a:r>
          </a:p>
          <a:p>
            <a:r>
              <a:rPr lang="en-US" b="1" dirty="0"/>
              <a:t>Order</a:t>
            </a:r>
            <a:endParaRPr lang="en-US" dirty="0"/>
          </a:p>
          <a:p>
            <a:r>
              <a:rPr lang="en-US" dirty="0"/>
              <a:t>Each instrument has a defined place</a:t>
            </a:r>
          </a:p>
          <a:p>
            <a:r>
              <a:rPr lang="en-US" dirty="0"/>
              <a:t>No stacking</a:t>
            </a:r>
          </a:p>
          <a:p>
            <a:r>
              <a:rPr lang="en-US" dirty="0"/>
              <a:t>Always returned to the same spot</a:t>
            </a:r>
          </a:p>
          <a:p>
            <a:r>
              <a:rPr lang="en-US" b="1" dirty="0"/>
              <a:t>Quantity</a:t>
            </a:r>
            <a:endParaRPr lang="en-US" dirty="0"/>
          </a:p>
          <a:p>
            <a:r>
              <a:rPr lang="en-US" dirty="0"/>
              <a:t>Better to have </a:t>
            </a:r>
            <a:r>
              <a:rPr lang="en-US" b="1" dirty="0"/>
              <a:t>6 well-chosen instruments</a:t>
            </a:r>
            <a:br>
              <a:rPr lang="en-US" dirty="0"/>
            </a:br>
            <a:r>
              <a:rPr lang="en-US" dirty="0"/>
              <a:t>than </a:t>
            </a:r>
            <a:r>
              <a:rPr lang="en-US" b="1" dirty="0"/>
              <a:t>15 poorly tuned ones</a:t>
            </a:r>
            <a:endParaRPr lang="en-US" dirty="0"/>
          </a:p>
          <a:p>
            <a:br>
              <a:rPr lang="en-US" dirty="0"/>
            </a:br>
            <a:endParaRPr lang="en-US" dirty="0"/>
          </a:p>
          <a:p>
            <a:r>
              <a:rPr lang="en-US" b="1" dirty="0"/>
              <a:t>🎶 KEY PHRASE (SUMS IT UP)</a:t>
            </a:r>
          </a:p>
          <a:p>
            <a:r>
              <a:rPr lang="en-US" i="1" dirty="0"/>
              <a:t>In Montessori, music is not entertainment — it is education for the ear, the body, and the soul.</a:t>
            </a:r>
            <a:endParaRPr lang="en-US" dirty="0"/>
          </a:p>
          <a:p>
            <a:endParaRPr lang="en-US" dirty="0"/>
          </a:p>
        </p:txBody>
      </p:sp>
    </p:spTree>
    <p:extLst>
      <p:ext uri="{BB962C8B-B14F-4D97-AF65-F5344CB8AC3E}">
        <p14:creationId xmlns:p14="http://schemas.microsoft.com/office/powerpoint/2010/main" val="28802537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lIns="93177" tIns="46589" rIns="93177" bIns="46589"/>
          <a:lstStyle/>
          <a:p>
            <a:r>
              <a:rPr lang="en-US" b="1" dirty="0"/>
              <a:t>Closing</a:t>
            </a:r>
            <a:endParaRPr lang="en-US" dirty="0"/>
          </a:p>
          <a:p>
            <a:r>
              <a:rPr lang="en-US" dirty="0"/>
              <a:t>By intentionally weaving music into daily classroom practice, Montessori educators can harness its neurological and developmental power.</a:t>
            </a:r>
          </a:p>
          <a:p>
            <a:r>
              <a:rPr lang="en-US" dirty="0"/>
              <a:t>Music helps children build strong foundations—not only for learning, but for life.</a:t>
            </a:r>
          </a:p>
          <a:p>
            <a:r>
              <a:rPr lang="en-US" dirty="0"/>
              <a:t>And when we prepare the environment with intention, we are not just teaching children…</a:t>
            </a:r>
          </a:p>
          <a:p>
            <a:r>
              <a:rPr lang="en-US" dirty="0"/>
              <a:t>👉 </a:t>
            </a:r>
            <a:r>
              <a:rPr lang="en-US" b="1" dirty="0"/>
              <a:t>We are helping them discover who they are meant to become.</a:t>
            </a:r>
            <a:endParaRPr lang="en-US" dirty="0"/>
          </a:p>
          <a:p>
            <a:r>
              <a:rPr lang="en-US" dirty="0"/>
              <a:t>Thank you.</a:t>
            </a:r>
          </a:p>
          <a:p>
            <a:br>
              <a:rPr lang="en-US" dirty="0"/>
            </a:br>
            <a:endParaRPr lang="en-US" dirty="0"/>
          </a:p>
          <a:p>
            <a:br>
              <a:rPr lang="en-US" b="1" dirty="0"/>
            </a:br>
            <a:r>
              <a:rPr lang="en-US" b="1" dirty="0"/>
              <a:t>Q&amp;A</a:t>
            </a:r>
            <a:endParaRPr lang="en-US" dirty="0"/>
          </a:p>
          <a:p>
            <a:br>
              <a:rPr lang="en-US" dirty="0"/>
            </a:br>
            <a:endParaRPr lang="en-US" dirty="0"/>
          </a:p>
          <a:p>
            <a:r>
              <a:rPr dirty="0"/>
              <a:t>.</a:t>
            </a:r>
          </a:p>
        </p:txBody>
      </p:sp>
      <p:sp>
        <p:nvSpPr>
          <p:cNvPr id="4" name="Slide Number Placeholder 3"/>
          <p:cNvSpPr>
            <a:spLocks noGrp="1"/>
          </p:cNvSpPr>
          <p:nvPr>
            <p:ph type="sldNum" sz="quarter" idx="5"/>
          </p:nvPr>
        </p:nvSpPr>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a:prstGeom prst="rect">
            <a:avLst/>
          </a:prstGeom>
          <a:noFill/>
          <a:ln w="12700">
            <a:solidFill>
              <a:prstClr val="black"/>
            </a:solidFill>
          </a:ln>
        </p:spPr>
      </p:sp>
      <p:sp>
        <p:nvSpPr>
          <p:cNvPr id="3" name="Notes Placeholder 2"/>
          <p:cNvSpPr>
            <a:spLocks noGrp="1"/>
          </p:cNvSpPr>
          <p:nvPr>
            <p:ph type="body" idx="1"/>
          </p:nvPr>
        </p:nvSpPr>
        <p:spPr>
          <a:xfrm>
            <a:off x="701040" y="4473892"/>
            <a:ext cx="5608320" cy="3660458"/>
          </a:xfrm>
          <a:prstGeom prst="rect">
            <a:avLst/>
          </a:prstGeom>
        </p:spPr>
        <p:txBody>
          <a:bodyPr lIns="93177" tIns="46589" rIns="93177" bIns="46589"/>
          <a:lstStyle/>
          <a:p>
            <a:endParaRPr lang="en-US" dirty="0"/>
          </a:p>
        </p:txBody>
      </p:sp>
    </p:spTree>
    <p:extLst>
      <p:ext uri="{BB962C8B-B14F-4D97-AF65-F5344CB8AC3E}">
        <p14:creationId xmlns:p14="http://schemas.microsoft.com/office/powerpoint/2010/main" val="14398424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E5D806-52F0-68AF-8E75-756A5EB1D7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9B9269-38C2-B8FB-CA55-3282984E5178}"/>
              </a:ext>
            </a:extLst>
          </p:cNvPr>
          <p:cNvSpPr>
            <a:spLocks noGrp="1" noRot="1" noChangeAspect="1"/>
          </p:cNvSpPr>
          <p:nvPr>
            <p:ph type="sldImg" idx="2"/>
          </p:nvPr>
        </p:nvSpPr>
        <p:spPr/>
      </p:sp>
      <p:sp>
        <p:nvSpPr>
          <p:cNvPr id="3" name="Notes Placeholder 2">
            <a:extLst>
              <a:ext uri="{FF2B5EF4-FFF2-40B4-BE49-F238E27FC236}">
                <a16:creationId xmlns:a16="http://schemas.microsoft.com/office/drawing/2014/main" id="{13D52A4A-544D-499A-B819-429AC88B6C15}"/>
              </a:ext>
            </a:extLst>
          </p:cNvPr>
          <p:cNvSpPr>
            <a:spLocks noGrp="1"/>
          </p:cNvSpPr>
          <p:nvPr>
            <p:ph type="body" sz="quarter" idx="3"/>
          </p:nvPr>
        </p:nvSpPr>
        <p:spPr/>
        <p:txBody>
          <a:bodyPr lIns="93177" tIns="46589" rIns="93177" bIns="46589"/>
          <a:lstStyle/>
          <a:p>
            <a:r>
              <a:rPr lang="en-US" dirty="0"/>
              <a:t>How many of you know </a:t>
            </a:r>
            <a:r>
              <a:rPr lang="en-US" b="1" dirty="0"/>
              <a:t>Wolfgang Amadeus Mozart</a:t>
            </a:r>
            <a:r>
              <a:rPr lang="en-US" dirty="0"/>
              <a:t>?</a:t>
            </a:r>
          </a:p>
        </p:txBody>
      </p:sp>
      <p:sp>
        <p:nvSpPr>
          <p:cNvPr id="4" name="Slide Number Placeholder 3">
            <a:extLst>
              <a:ext uri="{FF2B5EF4-FFF2-40B4-BE49-F238E27FC236}">
                <a16:creationId xmlns:a16="http://schemas.microsoft.com/office/drawing/2014/main" id="{693F2BBA-596B-80AE-5FDE-E323C49CBBFF}"/>
              </a:ext>
            </a:extLst>
          </p:cNvPr>
          <p:cNvSpPr>
            <a:spLocks noGrp="1"/>
          </p:cNvSpPr>
          <p:nvPr>
            <p:ph type="sldNum" sz="quarter" idx="5"/>
          </p:nvPr>
        </p:nvSpPr>
        <p:spPr/>
      </p:sp>
    </p:spTree>
    <p:extLst>
      <p:ext uri="{BB962C8B-B14F-4D97-AF65-F5344CB8AC3E}">
        <p14:creationId xmlns:p14="http://schemas.microsoft.com/office/powerpoint/2010/main" val="34237659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lIns="93177" tIns="46589" rIns="93177" bIns="46589"/>
          <a:lstStyle/>
          <a:p>
            <a:r>
              <a:rPr dirty="0"/>
              <a:t>Closing reflection. Music prepares children for life, not just musicians.</a:t>
            </a:r>
          </a:p>
        </p:txBody>
      </p:sp>
      <p:sp>
        <p:nvSpPr>
          <p:cNvPr id="4" name="Slide Number Placeholder 3"/>
          <p:cNvSpPr>
            <a:spLocks noGrp="1"/>
          </p:cNvSpPr>
          <p:nvPr>
            <p:ph type="sldNum" sz="quarter" idx="5"/>
          </p:nvPr>
        </p:nvSpPr>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A9E0EF-BDCA-D086-5FF6-BCD6EFE058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B2C0D9-39FF-F449-9336-ED381C0D37DB}"/>
              </a:ext>
            </a:extLst>
          </p:cNvPr>
          <p:cNvSpPr>
            <a:spLocks noGrp="1" noRot="1" noChangeAspect="1"/>
          </p:cNvSpPr>
          <p:nvPr>
            <p:ph type="sldImg"/>
          </p:nvPr>
        </p:nvSpPr>
        <p:spPr>
          <a:xfrm>
            <a:off x="717550" y="1162050"/>
            <a:ext cx="5575300" cy="3136900"/>
          </a:xfrm>
          <a:prstGeom prst="rect">
            <a:avLst/>
          </a:prstGeom>
          <a:noFill/>
          <a:ln w="12700">
            <a:solidFill>
              <a:prstClr val="black"/>
            </a:solidFill>
          </a:ln>
        </p:spPr>
      </p:sp>
      <p:sp>
        <p:nvSpPr>
          <p:cNvPr id="3" name="Notes Placeholder 2">
            <a:extLst>
              <a:ext uri="{FF2B5EF4-FFF2-40B4-BE49-F238E27FC236}">
                <a16:creationId xmlns:a16="http://schemas.microsoft.com/office/drawing/2014/main" id="{54941502-8BF0-5D13-29E8-5EE70E5A885D}"/>
              </a:ext>
            </a:extLst>
          </p:cNvPr>
          <p:cNvSpPr>
            <a:spLocks noGrp="1"/>
          </p:cNvSpPr>
          <p:nvPr>
            <p:ph type="body" idx="1"/>
          </p:nvPr>
        </p:nvSpPr>
        <p:spPr>
          <a:xfrm>
            <a:off x="701040" y="4473892"/>
            <a:ext cx="5608320" cy="3660458"/>
          </a:xfrm>
          <a:prstGeom prst="rect">
            <a:avLst/>
          </a:prstGeom>
        </p:spPr>
        <p:txBody>
          <a:bodyPr lIns="93177" tIns="46589" rIns="93177" bIns="46589"/>
          <a:lstStyle/>
          <a:p>
            <a:endParaRPr lang="en-US" dirty="0"/>
          </a:p>
        </p:txBody>
      </p:sp>
    </p:spTree>
    <p:extLst>
      <p:ext uri="{BB962C8B-B14F-4D97-AF65-F5344CB8AC3E}">
        <p14:creationId xmlns:p14="http://schemas.microsoft.com/office/powerpoint/2010/main" val="12660493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a:prstGeom prst="rect">
            <a:avLst/>
          </a:prstGeom>
          <a:noFill/>
          <a:ln w="12700">
            <a:solidFill>
              <a:prstClr val="black"/>
            </a:solidFill>
          </a:ln>
        </p:spPr>
      </p:sp>
      <p:sp>
        <p:nvSpPr>
          <p:cNvPr id="3" name="Notes Placeholder 2"/>
          <p:cNvSpPr>
            <a:spLocks noGrp="1"/>
          </p:cNvSpPr>
          <p:nvPr>
            <p:ph type="body" idx="1"/>
          </p:nvPr>
        </p:nvSpPr>
        <p:spPr>
          <a:xfrm>
            <a:off x="701040" y="4473892"/>
            <a:ext cx="5608320" cy="3660458"/>
          </a:xfrm>
          <a:prstGeom prst="rect">
            <a:avLst/>
          </a:prstGeom>
        </p:spPr>
        <p:txBody>
          <a:bodyPr lIns="93177" tIns="46589" rIns="93177" bIns="46589"/>
          <a:lstStyle/>
          <a:p>
            <a:pPr lvl="0"/>
            <a:r>
              <a:rPr lang="en-US" dirty="0"/>
              <a:t>By </a:t>
            </a:r>
            <a:r>
              <a:rPr lang="en-US" b="1" dirty="0"/>
              <a:t>5 years old</a:t>
            </a:r>
            <a:r>
              <a:rPr lang="en-US" dirty="0"/>
              <a:t>, he composed his first piece</a:t>
            </a:r>
          </a:p>
          <a:p>
            <a:pPr lvl="0"/>
            <a:r>
              <a:rPr lang="en-US" dirty="0"/>
              <a:t>By </a:t>
            </a:r>
            <a:r>
              <a:rPr lang="en-US" b="1" dirty="0"/>
              <a:t>6</a:t>
            </a:r>
            <a:r>
              <a:rPr lang="en-US" dirty="0"/>
              <a:t>, he was performing for royal courts in Vienna and Prague</a:t>
            </a:r>
          </a:p>
          <a:p>
            <a:pPr lvl="0"/>
            <a:r>
              <a:rPr lang="en-US" dirty="0"/>
              <a:t>By </a:t>
            </a:r>
            <a:r>
              <a:rPr lang="en-US" b="1" dirty="0"/>
              <a:t>7</a:t>
            </a:r>
            <a:r>
              <a:rPr lang="en-US" dirty="0"/>
              <a:t>, he was touring Munich, Paris, London, and other major cities</a:t>
            </a:r>
          </a:p>
          <a:p>
            <a:pPr lvl="0"/>
            <a:r>
              <a:rPr lang="en-US" dirty="0"/>
              <a:t>By </a:t>
            </a:r>
            <a:r>
              <a:rPr lang="en-US" b="1" dirty="0"/>
              <a:t>8</a:t>
            </a:r>
            <a:r>
              <a:rPr lang="en-US" dirty="0"/>
              <a:t>, he wrote an entire symphony</a:t>
            </a:r>
          </a:p>
          <a:p>
            <a:endParaRPr lang="en-US" dirty="0"/>
          </a:p>
        </p:txBody>
      </p:sp>
    </p:spTree>
    <p:extLst>
      <p:ext uri="{BB962C8B-B14F-4D97-AF65-F5344CB8AC3E}">
        <p14:creationId xmlns:p14="http://schemas.microsoft.com/office/powerpoint/2010/main" val="16369288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a:prstGeom prst="rect">
            <a:avLst/>
          </a:prstGeom>
          <a:noFill/>
          <a:ln w="12700">
            <a:solidFill>
              <a:prstClr val="black"/>
            </a:solidFill>
          </a:ln>
        </p:spPr>
      </p:sp>
      <p:sp>
        <p:nvSpPr>
          <p:cNvPr id="3" name="Notes Placeholder 2"/>
          <p:cNvSpPr>
            <a:spLocks noGrp="1"/>
          </p:cNvSpPr>
          <p:nvPr>
            <p:ph type="body" idx="1"/>
          </p:nvPr>
        </p:nvSpPr>
        <p:spPr>
          <a:xfrm>
            <a:off x="701040" y="4473892"/>
            <a:ext cx="5608320" cy="3660458"/>
          </a:xfrm>
          <a:prstGeom prst="rect">
            <a:avLst/>
          </a:prstGeom>
        </p:spPr>
        <p:txBody>
          <a:bodyPr lIns="93177" tIns="46589" rIns="93177" bIns="46589"/>
          <a:lstStyle/>
          <a:p>
            <a:r>
              <a:rPr lang="en-US" dirty="0"/>
              <a:t>👉 </a:t>
            </a:r>
            <a:r>
              <a:rPr lang="en-US" b="1" dirty="0"/>
              <a:t>What happened between ages 2 and 5?</a:t>
            </a:r>
            <a:endParaRPr lang="en-US" dirty="0"/>
          </a:p>
          <a:p>
            <a:r>
              <a:rPr lang="en-US" dirty="0"/>
              <a:t>Yes, he had a gift—definitely.</a:t>
            </a:r>
            <a:br>
              <a:rPr lang="en-US" dirty="0"/>
            </a:br>
            <a:r>
              <a:rPr lang="en-US" dirty="0"/>
              <a:t>But more importantly… he had something else.</a:t>
            </a:r>
          </a:p>
          <a:p>
            <a:endParaRPr lang="en-US" dirty="0"/>
          </a:p>
        </p:txBody>
      </p:sp>
    </p:spTree>
    <p:extLst>
      <p:ext uri="{BB962C8B-B14F-4D97-AF65-F5344CB8AC3E}">
        <p14:creationId xmlns:p14="http://schemas.microsoft.com/office/powerpoint/2010/main" val="16194815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a:prstGeom prst="rect">
            <a:avLst/>
          </a:prstGeom>
          <a:noFill/>
          <a:ln w="12700">
            <a:solidFill>
              <a:prstClr val="black"/>
            </a:solidFill>
          </a:ln>
        </p:spPr>
      </p:sp>
      <p:sp>
        <p:nvSpPr>
          <p:cNvPr id="3" name="Notes Placeholder 2"/>
          <p:cNvSpPr>
            <a:spLocks noGrp="1"/>
          </p:cNvSpPr>
          <p:nvPr>
            <p:ph type="body" idx="1"/>
          </p:nvPr>
        </p:nvSpPr>
        <p:spPr>
          <a:xfrm>
            <a:off x="701040" y="4473892"/>
            <a:ext cx="5608320" cy="3660458"/>
          </a:xfrm>
          <a:prstGeom prst="rect">
            <a:avLst/>
          </a:prstGeom>
        </p:spPr>
        <p:txBody>
          <a:bodyPr lIns="93177" tIns="46589" rIns="93177" bIns="46589"/>
          <a:lstStyle/>
          <a:p>
            <a:r>
              <a:rPr lang="en-US" dirty="0"/>
              <a:t>A </a:t>
            </a:r>
            <a:r>
              <a:rPr lang="en-US" b="1" dirty="0"/>
              <a:t>prepared environment</a:t>
            </a:r>
            <a:r>
              <a:rPr lang="en-US" dirty="0"/>
              <a:t>.</a:t>
            </a:r>
          </a:p>
          <a:p>
            <a:r>
              <a:rPr lang="en-US" dirty="0"/>
              <a:t>So my first question for you is:</a:t>
            </a:r>
          </a:p>
          <a:p>
            <a:r>
              <a:rPr lang="en-US" dirty="0"/>
              <a:t>👉 </a:t>
            </a:r>
            <a:r>
              <a:rPr lang="en-US" b="1" dirty="0"/>
              <a:t>How well prepared is </a:t>
            </a:r>
            <a:r>
              <a:rPr lang="en-US" b="1" i="1" dirty="0"/>
              <a:t>your</a:t>
            </a:r>
            <a:r>
              <a:rPr lang="en-US" b="1" dirty="0"/>
              <a:t> environment for a child to discover their gift?</a:t>
            </a:r>
            <a:endParaRPr lang="en-US" dirty="0"/>
          </a:p>
          <a:p>
            <a:endParaRPr lang="en-US" dirty="0"/>
          </a:p>
        </p:txBody>
      </p:sp>
    </p:spTree>
    <p:extLst>
      <p:ext uri="{BB962C8B-B14F-4D97-AF65-F5344CB8AC3E}">
        <p14:creationId xmlns:p14="http://schemas.microsoft.com/office/powerpoint/2010/main" val="12555891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a:prstGeom prst="rect">
            <a:avLst/>
          </a:prstGeom>
          <a:noFill/>
          <a:ln w="12700">
            <a:solidFill>
              <a:prstClr val="black"/>
            </a:solidFill>
          </a:ln>
        </p:spPr>
      </p:sp>
      <p:sp>
        <p:nvSpPr>
          <p:cNvPr id="3" name="Notes Placeholder 2"/>
          <p:cNvSpPr>
            <a:spLocks noGrp="1"/>
          </p:cNvSpPr>
          <p:nvPr>
            <p:ph type="body" idx="1"/>
          </p:nvPr>
        </p:nvSpPr>
        <p:spPr>
          <a:xfrm>
            <a:off x="701040" y="4473892"/>
            <a:ext cx="5608320" cy="3660458"/>
          </a:xfrm>
          <a:prstGeom prst="rect">
            <a:avLst/>
          </a:prstGeom>
        </p:spPr>
        <p:txBody>
          <a:bodyPr lIns="93177" tIns="46589" rIns="93177" bIns="46589"/>
          <a:lstStyle/>
          <a:p>
            <a:r>
              <a:rPr lang="en-US" dirty="0"/>
              <a:t>Let’s have a little fun.</a:t>
            </a:r>
          </a:p>
          <a:p>
            <a:r>
              <a:rPr lang="en-US" dirty="0"/>
              <a:t>This is going to be an </a:t>
            </a:r>
            <a:r>
              <a:rPr lang="en-US" b="1" dirty="0"/>
              <a:t>interactive session</a:t>
            </a:r>
            <a:r>
              <a:rPr lang="en-US" dirty="0"/>
              <a:t>, so be ready.</a:t>
            </a:r>
          </a:p>
          <a:p>
            <a:r>
              <a:rPr lang="en-US" dirty="0"/>
              <a:t>Are you ready?</a:t>
            </a:r>
            <a:br>
              <a:rPr lang="en-US" dirty="0"/>
            </a:br>
            <a:r>
              <a:rPr lang="en-US" dirty="0"/>
              <a:t>Come on… are you </a:t>
            </a:r>
            <a:r>
              <a:rPr lang="en-US" i="1" dirty="0"/>
              <a:t>really</a:t>
            </a:r>
            <a:r>
              <a:rPr lang="en-US" dirty="0"/>
              <a:t> ready?</a:t>
            </a:r>
          </a:p>
          <a:p>
            <a:r>
              <a:rPr lang="en-US" dirty="0"/>
              <a:t>I want you to give me </a:t>
            </a:r>
            <a:r>
              <a:rPr lang="en-US" b="1" dirty="0"/>
              <a:t>one single clap</a:t>
            </a:r>
            <a:r>
              <a:rPr lang="en-US" dirty="0"/>
              <a:t>—but only on my cue.</a:t>
            </a:r>
          </a:p>
          <a:p>
            <a:r>
              <a:rPr lang="en-US" dirty="0"/>
              <a:t>(Big pause)</a:t>
            </a:r>
          </a:p>
          <a:p>
            <a:r>
              <a:rPr lang="en-US" dirty="0"/>
              <a:t>On 3… 2… 1… </a:t>
            </a:r>
            <a:r>
              <a:rPr lang="en-US" b="1" dirty="0"/>
              <a:t>Clap!</a:t>
            </a:r>
            <a:endParaRPr lang="en-US" dirty="0"/>
          </a:p>
          <a:p>
            <a:r>
              <a:rPr lang="en-US" dirty="0"/>
              <a:t>😄</a:t>
            </a:r>
            <a:br>
              <a:rPr lang="en-US" dirty="0"/>
            </a:br>
            <a:r>
              <a:rPr lang="en-US" dirty="0"/>
              <a:t>Okay… that may have been a disaster—or maybe not.</a:t>
            </a:r>
          </a:p>
          <a:p>
            <a:r>
              <a:rPr lang="en-US" dirty="0"/>
              <a:t>But we just learned something very important:</a:t>
            </a:r>
          </a:p>
          <a:p>
            <a:r>
              <a:rPr lang="en-US" dirty="0"/>
              <a:t>👉 </a:t>
            </a:r>
            <a:r>
              <a:rPr lang="en-US" b="1" dirty="0"/>
              <a:t>Precise instructions matter.</a:t>
            </a:r>
            <a:endParaRPr lang="en-US" dirty="0"/>
          </a:p>
          <a:p>
            <a:r>
              <a:rPr lang="en-US" dirty="0"/>
              <a:t>Let’s try again.</a:t>
            </a:r>
          </a:p>
          <a:p>
            <a:r>
              <a:rPr lang="en-US" dirty="0"/>
              <a:t>This time, I’ll count from </a:t>
            </a:r>
            <a:r>
              <a:rPr lang="en-US" b="1" dirty="0"/>
              <a:t>3 to 0</a:t>
            </a:r>
            <a:r>
              <a:rPr lang="en-US" dirty="0"/>
              <a:t>, and when we reach zero, we all clap.</a:t>
            </a:r>
          </a:p>
          <a:p>
            <a:r>
              <a:rPr lang="en-US" dirty="0" err="1"/>
              <a:t>Okidoki</a:t>
            </a:r>
            <a:r>
              <a:rPr lang="en-US" dirty="0"/>
              <a:t>?</a:t>
            </a:r>
          </a:p>
          <a:p>
            <a:r>
              <a:rPr lang="en-US" dirty="0"/>
              <a:t>3…</a:t>
            </a:r>
            <a:br>
              <a:rPr lang="en-US" dirty="0"/>
            </a:br>
            <a:r>
              <a:rPr lang="en-US" dirty="0"/>
              <a:t>2…</a:t>
            </a:r>
            <a:br>
              <a:rPr lang="en-US" dirty="0"/>
            </a:br>
            <a:r>
              <a:rPr lang="en-US" dirty="0"/>
              <a:t>1…</a:t>
            </a:r>
            <a:br>
              <a:rPr lang="en-US" dirty="0"/>
            </a:br>
            <a:r>
              <a:rPr lang="en-US" dirty="0"/>
              <a:t>0… </a:t>
            </a:r>
            <a:r>
              <a:rPr lang="en-US" b="1" dirty="0"/>
              <a:t>Clap!</a:t>
            </a:r>
            <a:endParaRPr lang="en-US" dirty="0"/>
          </a:p>
          <a:p>
            <a:r>
              <a:rPr lang="en-US" dirty="0"/>
              <a:t>How do you feel?</a:t>
            </a:r>
          </a:p>
          <a:p>
            <a:r>
              <a:rPr lang="en-US" dirty="0"/>
              <a:t>Do you feel that small but powerful satisfaction of completing a simple task?</a:t>
            </a:r>
          </a:p>
          <a:p>
            <a:r>
              <a:rPr lang="en-US" dirty="0"/>
              <a:t>That feeling—that quiet inner joy—is one of the greatest discoveries of </a:t>
            </a:r>
            <a:r>
              <a:rPr lang="en-US" b="1" dirty="0"/>
              <a:t>María Montessori</a:t>
            </a:r>
            <a:r>
              <a:rPr lang="en-US" dirty="0"/>
              <a:t>:</a:t>
            </a:r>
            <a:br>
              <a:rPr lang="en-US" dirty="0"/>
            </a:br>
            <a:r>
              <a:rPr lang="en-US" dirty="0"/>
              <a:t>the deep satisfaction that comes from </a:t>
            </a:r>
            <a:r>
              <a:rPr lang="en-US" b="1" dirty="0"/>
              <a:t>purposeful activity</a:t>
            </a:r>
            <a:r>
              <a:rPr lang="en-US" dirty="0"/>
              <a:t>.</a:t>
            </a:r>
          </a:p>
          <a:p>
            <a:r>
              <a:rPr lang="en-US" dirty="0"/>
              <a:t>And this… is just the beginning.</a:t>
            </a:r>
          </a:p>
          <a:p>
            <a:endParaRPr lang="en-US" dirty="0"/>
          </a:p>
        </p:txBody>
      </p:sp>
    </p:spTree>
    <p:extLst>
      <p:ext uri="{BB962C8B-B14F-4D97-AF65-F5344CB8AC3E}">
        <p14:creationId xmlns:p14="http://schemas.microsoft.com/office/powerpoint/2010/main" val="22866889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a:prstGeom prst="rect">
            <a:avLst/>
          </a:prstGeom>
          <a:noFill/>
          <a:ln w="12700">
            <a:solidFill>
              <a:prstClr val="black"/>
            </a:solidFill>
          </a:ln>
        </p:spPr>
      </p:sp>
      <p:sp>
        <p:nvSpPr>
          <p:cNvPr id="3" name="Notes Placeholder 2"/>
          <p:cNvSpPr>
            <a:spLocks noGrp="1"/>
          </p:cNvSpPr>
          <p:nvPr>
            <p:ph type="body" idx="1"/>
          </p:nvPr>
        </p:nvSpPr>
        <p:spPr>
          <a:xfrm>
            <a:off x="701040" y="4473892"/>
            <a:ext cx="5608320" cy="3660458"/>
          </a:xfrm>
          <a:prstGeom prst="rect">
            <a:avLst/>
          </a:prstGeom>
        </p:spPr>
        <p:txBody>
          <a:bodyPr lIns="93177" tIns="46589" rIns="93177" bIns="46589"/>
          <a:lstStyle/>
          <a:p>
            <a:r>
              <a:rPr lang="en-US" b="1" dirty="0"/>
              <a:t>Introduction: Sound Before Music</a:t>
            </a:r>
            <a:endParaRPr lang="en-US" dirty="0"/>
          </a:p>
          <a:p>
            <a:r>
              <a:rPr lang="en-US" dirty="0"/>
              <a:t>Let me ask you another question:</a:t>
            </a:r>
          </a:p>
          <a:p>
            <a:r>
              <a:rPr lang="en-US" dirty="0"/>
              <a:t>👉 </a:t>
            </a:r>
            <a:r>
              <a:rPr lang="en-US" b="1" dirty="0"/>
              <a:t>What is the most ancient sound a human being ever perceived?</a:t>
            </a:r>
            <a:endParaRPr lang="en-US" dirty="0"/>
          </a:p>
          <a:p>
            <a:r>
              <a:rPr lang="en-US" dirty="0"/>
              <a:t>(Let audience answer)</a:t>
            </a:r>
          </a:p>
          <a:p>
            <a:r>
              <a:rPr lang="en-US" dirty="0"/>
              <a:t>Now let’s listen to this.</a:t>
            </a:r>
          </a:p>
          <a:p>
            <a:r>
              <a:rPr lang="en-US" i="1" dirty="0"/>
              <a:t>(Play heartbeat sound)</a:t>
            </a:r>
            <a:endParaRPr lang="en-US" dirty="0"/>
          </a:p>
          <a:p>
            <a:endParaRPr lang="en-US" dirty="0"/>
          </a:p>
        </p:txBody>
      </p:sp>
    </p:spTree>
    <p:extLst>
      <p:ext uri="{BB962C8B-B14F-4D97-AF65-F5344CB8AC3E}">
        <p14:creationId xmlns:p14="http://schemas.microsoft.com/office/powerpoint/2010/main" val="32360698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a:prstGeom prst="rect">
            <a:avLst/>
          </a:prstGeom>
          <a:noFill/>
          <a:ln w="12700">
            <a:solidFill>
              <a:prstClr val="black"/>
            </a:solidFill>
          </a:ln>
        </p:spPr>
      </p:sp>
      <p:sp>
        <p:nvSpPr>
          <p:cNvPr id="3" name="Notes Placeholder 2"/>
          <p:cNvSpPr>
            <a:spLocks noGrp="1"/>
          </p:cNvSpPr>
          <p:nvPr>
            <p:ph type="body" idx="1"/>
          </p:nvPr>
        </p:nvSpPr>
        <p:spPr>
          <a:xfrm>
            <a:off x="701040" y="4473892"/>
            <a:ext cx="5608320" cy="3660458"/>
          </a:xfrm>
          <a:prstGeom prst="rect">
            <a:avLst/>
          </a:prstGeom>
        </p:spPr>
        <p:txBody>
          <a:bodyPr lIns="93177" tIns="46589" rIns="93177" bIns="46589"/>
          <a:lstStyle/>
          <a:p>
            <a:r>
              <a:rPr lang="en-US" dirty="0"/>
              <a:t>Yes—</a:t>
            </a:r>
            <a:r>
              <a:rPr lang="en-US" b="1" dirty="0"/>
              <a:t>the heartbeat</a:t>
            </a:r>
            <a:r>
              <a:rPr lang="en-US" dirty="0"/>
              <a:t>.</a:t>
            </a:r>
          </a:p>
          <a:p>
            <a:r>
              <a:rPr lang="en-US" dirty="0"/>
              <a:t>The heartbeat is likely one of the very first sounds we perceive as human beings, along with the echoes of our mother’s voice and the voices of those closest to us.</a:t>
            </a:r>
          </a:p>
          <a:p>
            <a:r>
              <a:rPr lang="en-US" dirty="0"/>
              <a:t>And that heartbeat…</a:t>
            </a:r>
            <a:br>
              <a:rPr lang="en-US" dirty="0"/>
            </a:br>
            <a:r>
              <a:rPr lang="en-US" dirty="0"/>
              <a:t>is the </a:t>
            </a:r>
            <a:r>
              <a:rPr lang="en-US" b="1" dirty="0"/>
              <a:t>foundation of rhythm</a:t>
            </a:r>
            <a:r>
              <a:rPr lang="en-US" dirty="0"/>
              <a:t>.</a:t>
            </a:r>
          </a:p>
          <a:p>
            <a:r>
              <a:rPr lang="en-US" i="1" dirty="0"/>
              <a:t>(Play hand drum briefly) </a:t>
            </a:r>
            <a:endParaRPr lang="en-US" dirty="0"/>
          </a:p>
          <a:p>
            <a:endParaRPr lang="en-US" dirty="0"/>
          </a:p>
        </p:txBody>
      </p:sp>
    </p:spTree>
    <p:extLst>
      <p:ext uri="{BB962C8B-B14F-4D97-AF65-F5344CB8AC3E}">
        <p14:creationId xmlns:p14="http://schemas.microsoft.com/office/powerpoint/2010/main" val="31340849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BCAD085-E8A6-8845-BD4E-CB4CCA059FC4}" type="datetimeFigureOut">
              <a:rPr lang="en-US" smtClean="0"/>
              <a:t>1/22/2026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4052987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98639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2589066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9537770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652733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5BCAD085-E8A6-8845-BD4E-CB4CCA059FC4}" type="datetimeFigureOut">
              <a:rPr lang="en-US" smtClean="0"/>
              <a:t>1/22/2026</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4353577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5BCAD085-E8A6-8845-BD4E-CB4CCA059FC4}" type="datetimeFigureOut">
              <a:rPr lang="en-US" smtClean="0"/>
              <a:t>1/22/2026</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931788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CAD085-E8A6-8845-BD4E-CB4CCA059FC4}" type="datetimeFigureOut">
              <a:rPr lang="en-US" smtClean="0"/>
              <a:t>1/22/2026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6364014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CAD085-E8A6-8845-BD4E-CB4CCA059FC4}" type="datetimeFigureOut">
              <a:rPr lang="en-US" smtClean="0"/>
              <a:t>1/22/2026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7750253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5BCAD085-E8A6-8845-BD4E-CB4CCA059FC4}" type="datetimeFigureOut">
              <a:rPr lang="en-US" smtClean="0"/>
              <a:t>1/22/2026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4209606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2714079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BCAD085-E8A6-8845-BD4E-CB4CCA059FC4}" type="datetimeFigureOut">
              <a:rPr lang="en-US" smtClean="0"/>
              <a:t>1/22/2026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601991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BCAD085-E8A6-8845-BD4E-CB4CCA059FC4}" type="datetimeFigureOut">
              <a:rPr lang="en-US" smtClean="0"/>
              <a:t>1/22/2026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8693823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5BCAD085-E8A6-8845-BD4E-CB4CCA059FC4}" type="datetimeFigureOut">
              <a:rPr lang="en-US" smtClean="0"/>
              <a:t>1/22/2026</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4793932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5BCAD085-E8A6-8845-BD4E-CB4CCA059FC4}" type="datetimeFigureOut">
              <a:rPr lang="en-US" smtClean="0"/>
              <a:t>1/22/2026</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7874092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5BCAD085-E8A6-8845-BD4E-CB4CCA059FC4}" type="datetimeFigureOut">
              <a:rPr lang="en-US" smtClean="0"/>
              <a:t>1/22/2026</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4762736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432248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5BCAD085-E8A6-8845-BD4E-CB4CCA059FC4}" type="datetimeFigureOut">
              <a:rPr lang="en-US" smtClean="0"/>
              <a:t>1/22/2026</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66218234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28.emf"/><Relationship Id="rId4" Type="http://schemas.openxmlformats.org/officeDocument/2006/relationships/oleObject" Target="../embeddings/oleObject1.bin"/></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28.emf"/><Relationship Id="rId5" Type="http://schemas.openxmlformats.org/officeDocument/2006/relationships/oleObject" Target="../embeddings/oleObject1.bin"/><Relationship Id="rId4" Type="http://schemas.openxmlformats.org/officeDocument/2006/relationships/image" Target="../media/image29.emf"/></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0.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0800D6-86E8-3A4A-CD40-8DA2DD73E7E1}"/>
              </a:ext>
            </a:extLst>
          </p:cNvPr>
          <p:cNvPicPr>
            <a:picLocks noChangeAspect="1"/>
          </p:cNvPicPr>
          <p:nvPr/>
        </p:nvPicPr>
        <p:blipFill>
          <a:blip r:embed="rId3"/>
          <a:stretch>
            <a:fillRect/>
          </a:stretch>
        </p:blipFill>
        <p:spPr>
          <a:xfrm>
            <a:off x="663574" y="174625"/>
            <a:ext cx="9763125" cy="6508750"/>
          </a:xfrm>
          <a:prstGeom prst="rect">
            <a:avLst/>
          </a:prstGeom>
        </p:spPr>
      </p:pic>
    </p:spTree>
    <p:extLst>
      <p:ext uri="{BB962C8B-B14F-4D97-AF65-F5344CB8AC3E}">
        <p14:creationId xmlns:p14="http://schemas.microsoft.com/office/powerpoint/2010/main" val="1262305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3" name="Picture 12">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5" name="Oval 14">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7" name="Picture 16">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9" name="Picture 18">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1" name="Rectangle 20">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AAE5C098-E8F1-1A59-9029-468494335B15}"/>
              </a:ext>
            </a:extLst>
          </p:cNvPr>
          <p:cNvSpPr>
            <a:spLocks noGrp="1"/>
          </p:cNvSpPr>
          <p:nvPr>
            <p:ph type="title"/>
          </p:nvPr>
        </p:nvSpPr>
        <p:spPr>
          <a:xfrm>
            <a:off x="8201839" y="570703"/>
            <a:ext cx="3342460" cy="3308840"/>
          </a:xfrm>
        </p:spPr>
        <p:txBody>
          <a:bodyPr vert="horz" lIns="91440" tIns="45720" rIns="91440" bIns="45720" rtlCol="0" anchor="b">
            <a:normAutofit/>
          </a:bodyPr>
          <a:lstStyle/>
          <a:p>
            <a:pPr>
              <a:lnSpc>
                <a:spcPct val="90000"/>
              </a:lnSpc>
            </a:pPr>
            <a:r>
              <a:rPr lang="en-US" sz="4700" dirty="0"/>
              <a:t>Heartbeat + Nature sounds = Music</a:t>
            </a:r>
          </a:p>
        </p:txBody>
      </p:sp>
      <p:pic>
        <p:nvPicPr>
          <p:cNvPr id="6" name="Picture Placeholder 5">
            <a:extLst>
              <a:ext uri="{FF2B5EF4-FFF2-40B4-BE49-F238E27FC236}">
                <a16:creationId xmlns:a16="http://schemas.microsoft.com/office/drawing/2014/main" id="{6B7C9394-CE2F-58E5-EFDA-495D554BCD3D}"/>
              </a:ext>
            </a:extLst>
          </p:cNvPr>
          <p:cNvPicPr>
            <a:picLocks noGrp="1" noChangeAspect="1"/>
          </p:cNvPicPr>
          <p:nvPr>
            <p:ph type="pic" idx="1"/>
          </p:nvPr>
        </p:nvPicPr>
        <p:blipFill>
          <a:blip r:embed="rId8"/>
          <a:srcRect l="13237" r="13236" b="-1"/>
          <a:stretch>
            <a:fillRect/>
          </a:stretch>
        </p:blipFill>
        <p:spPr>
          <a:xfrm>
            <a:off x="-1" y="10"/>
            <a:ext cx="7554140" cy="6857990"/>
          </a:xfrm>
          <a:prstGeom prst="rect">
            <a:avLst/>
          </a:prstGeom>
        </p:spPr>
      </p:pic>
      <p:sp>
        <p:nvSpPr>
          <p:cNvPr id="7" name="TextBox 6">
            <a:extLst>
              <a:ext uri="{FF2B5EF4-FFF2-40B4-BE49-F238E27FC236}">
                <a16:creationId xmlns:a16="http://schemas.microsoft.com/office/drawing/2014/main" id="{6D5A21D5-987E-C6C4-3967-1CEA49CD6DA9}"/>
              </a:ext>
            </a:extLst>
          </p:cNvPr>
          <p:cNvSpPr txBox="1"/>
          <p:nvPr/>
        </p:nvSpPr>
        <p:spPr>
          <a:xfrm>
            <a:off x="7739988" y="4442936"/>
            <a:ext cx="4195338" cy="2031325"/>
          </a:xfrm>
          <a:prstGeom prst="rect">
            <a:avLst/>
          </a:prstGeom>
          <a:noFill/>
        </p:spPr>
        <p:txBody>
          <a:bodyPr wrap="square" rtlCol="0">
            <a:spAutoFit/>
          </a:bodyPr>
          <a:lstStyle/>
          <a:p>
            <a:r>
              <a:rPr lang="es-MX" b="1" dirty="0"/>
              <a:t>Human </a:t>
            </a:r>
            <a:r>
              <a:rPr lang="es-MX" b="1" dirty="0" err="1"/>
              <a:t>Nature</a:t>
            </a:r>
            <a:r>
              <a:rPr lang="es-MX" b="1" dirty="0"/>
              <a:t>:</a:t>
            </a:r>
          </a:p>
          <a:p>
            <a:r>
              <a:rPr lang="es-MX" dirty="0" err="1"/>
              <a:t>We</a:t>
            </a:r>
            <a:r>
              <a:rPr lang="es-MX" dirty="0"/>
              <a:t> </a:t>
            </a:r>
            <a:r>
              <a:rPr lang="es-MX" dirty="0" err="1"/>
              <a:t>imitate</a:t>
            </a:r>
            <a:endParaRPr lang="es-MX" dirty="0"/>
          </a:p>
          <a:p>
            <a:r>
              <a:rPr lang="es-MX" dirty="0" err="1"/>
              <a:t>We</a:t>
            </a:r>
            <a:r>
              <a:rPr lang="es-MX" dirty="0"/>
              <a:t> </a:t>
            </a:r>
            <a:r>
              <a:rPr lang="es-MX" dirty="0" err="1"/>
              <a:t>learn</a:t>
            </a:r>
            <a:r>
              <a:rPr lang="es-MX" dirty="0"/>
              <a:t> </a:t>
            </a:r>
            <a:r>
              <a:rPr lang="es-MX" dirty="0" err="1"/>
              <a:t>by</a:t>
            </a:r>
            <a:r>
              <a:rPr lang="es-MX" dirty="0"/>
              <a:t> </a:t>
            </a:r>
            <a:r>
              <a:rPr lang="es-MX" dirty="0" err="1"/>
              <a:t>observing</a:t>
            </a:r>
            <a:endParaRPr lang="es-MX" dirty="0"/>
          </a:p>
          <a:p>
            <a:r>
              <a:rPr lang="es-MX" dirty="0" err="1"/>
              <a:t>Then</a:t>
            </a:r>
            <a:r>
              <a:rPr lang="es-MX" dirty="0"/>
              <a:t> </a:t>
            </a:r>
            <a:r>
              <a:rPr lang="es-MX" dirty="0" err="1"/>
              <a:t>doing</a:t>
            </a:r>
            <a:endParaRPr lang="es-MX" dirty="0"/>
          </a:p>
          <a:p>
            <a:r>
              <a:rPr lang="es-MX" dirty="0"/>
              <a:t>And master </a:t>
            </a:r>
            <a:r>
              <a:rPr lang="es-MX" dirty="0" err="1"/>
              <a:t>through</a:t>
            </a:r>
            <a:r>
              <a:rPr lang="es-MX" dirty="0"/>
              <a:t> REPETITION</a:t>
            </a:r>
          </a:p>
          <a:p>
            <a:br>
              <a:rPr lang="es-MX" dirty="0"/>
            </a:br>
            <a:r>
              <a:rPr lang="es-MX" dirty="0" err="1"/>
              <a:t>Sounds</a:t>
            </a:r>
            <a:r>
              <a:rPr lang="es-MX" dirty="0"/>
              <a:t> Familiar?</a:t>
            </a:r>
            <a:endParaRPr lang="en-US" dirty="0"/>
          </a:p>
        </p:txBody>
      </p:sp>
    </p:spTree>
    <p:extLst>
      <p:ext uri="{BB962C8B-B14F-4D97-AF65-F5344CB8AC3E}">
        <p14:creationId xmlns:p14="http://schemas.microsoft.com/office/powerpoint/2010/main" val="3750633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38F2F-803A-846A-6930-ED9F45C58E79}"/>
              </a:ext>
            </a:extLst>
          </p:cNvPr>
          <p:cNvSpPr>
            <a:spLocks noGrp="1"/>
          </p:cNvSpPr>
          <p:nvPr>
            <p:ph type="title"/>
          </p:nvPr>
        </p:nvSpPr>
        <p:spPr>
          <a:xfrm>
            <a:off x="9062356" y="2661556"/>
            <a:ext cx="2988129" cy="1665515"/>
          </a:xfrm>
        </p:spPr>
        <p:txBody>
          <a:bodyPr>
            <a:normAutofit/>
          </a:bodyPr>
          <a:lstStyle/>
          <a:p>
            <a:r>
              <a:rPr lang="es-MX" dirty="0" err="1"/>
              <a:t>My</a:t>
            </a:r>
            <a:r>
              <a:rPr lang="es-MX" dirty="0"/>
              <a:t> personal </a:t>
            </a:r>
            <a:r>
              <a:rPr lang="es-MX" dirty="0" err="1"/>
              <a:t>Connection</a:t>
            </a:r>
            <a:r>
              <a:rPr lang="es-MX" dirty="0"/>
              <a:t> </a:t>
            </a:r>
            <a:r>
              <a:rPr lang="es-MX" dirty="0" err="1"/>
              <a:t>to</a:t>
            </a:r>
            <a:r>
              <a:rPr lang="es-MX" dirty="0"/>
              <a:t> music</a:t>
            </a:r>
            <a:endParaRPr lang="en-US" dirty="0"/>
          </a:p>
        </p:txBody>
      </p:sp>
      <p:pic>
        <p:nvPicPr>
          <p:cNvPr id="10" name="Picture 9">
            <a:extLst>
              <a:ext uri="{FF2B5EF4-FFF2-40B4-BE49-F238E27FC236}">
                <a16:creationId xmlns:a16="http://schemas.microsoft.com/office/drawing/2014/main" id="{421C615F-B794-A750-4D66-80DEDD4ED0DC}"/>
              </a:ext>
            </a:extLst>
          </p:cNvPr>
          <p:cNvPicPr>
            <a:picLocks noChangeAspect="1"/>
          </p:cNvPicPr>
          <p:nvPr/>
        </p:nvPicPr>
        <p:blipFill>
          <a:blip r:embed="rId3"/>
          <a:stretch>
            <a:fillRect/>
          </a:stretch>
        </p:blipFill>
        <p:spPr>
          <a:xfrm>
            <a:off x="277587" y="569545"/>
            <a:ext cx="8578364" cy="5718909"/>
          </a:xfrm>
          <a:prstGeom prst="rect">
            <a:avLst/>
          </a:prstGeom>
        </p:spPr>
      </p:pic>
    </p:spTree>
    <p:extLst>
      <p:ext uri="{BB962C8B-B14F-4D97-AF65-F5344CB8AC3E}">
        <p14:creationId xmlns:p14="http://schemas.microsoft.com/office/powerpoint/2010/main" val="12850900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33ADDE-73BB-CE3F-53FD-1C9BEB902C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9EC1FE-874D-8EDA-E07C-3419D619AFDE}"/>
              </a:ext>
            </a:extLst>
          </p:cNvPr>
          <p:cNvSpPr>
            <a:spLocks noGrp="1"/>
          </p:cNvSpPr>
          <p:nvPr>
            <p:ph type="title"/>
          </p:nvPr>
        </p:nvSpPr>
        <p:spPr>
          <a:xfrm>
            <a:off x="7522636" y="5691697"/>
            <a:ext cx="3401064" cy="974692"/>
          </a:xfrm>
        </p:spPr>
        <p:txBody>
          <a:bodyPr/>
          <a:lstStyle/>
          <a:p>
            <a:pPr algn="ctr"/>
            <a:r>
              <a:rPr lang="es-MX" dirty="0"/>
              <a:t>Wolfang Amadeus Mozart</a:t>
            </a:r>
            <a:endParaRPr lang="en-US" dirty="0"/>
          </a:p>
        </p:txBody>
      </p:sp>
      <p:sp>
        <p:nvSpPr>
          <p:cNvPr id="3" name="Content Placeholder 2">
            <a:extLst>
              <a:ext uri="{FF2B5EF4-FFF2-40B4-BE49-F238E27FC236}">
                <a16:creationId xmlns:a16="http://schemas.microsoft.com/office/drawing/2014/main" id="{C88D3D55-451E-5359-0B25-9C62300AFDED}"/>
              </a:ext>
            </a:extLst>
          </p:cNvPr>
          <p:cNvSpPr>
            <a:spLocks noGrp="1"/>
          </p:cNvSpPr>
          <p:nvPr>
            <p:ph idx="1"/>
          </p:nvPr>
        </p:nvSpPr>
        <p:spPr>
          <a:xfrm>
            <a:off x="461451" y="1275645"/>
            <a:ext cx="6063056" cy="5014762"/>
          </a:xfrm>
        </p:spPr>
        <p:txBody>
          <a:bodyPr>
            <a:normAutofit/>
          </a:bodyPr>
          <a:lstStyle/>
          <a:p>
            <a:pPr marL="0" indent="0">
              <a:buNone/>
            </a:pPr>
            <a:r>
              <a:rPr lang="es-MX" sz="3600" dirty="0" err="1"/>
              <a:t>Now</a:t>
            </a:r>
            <a:r>
              <a:rPr lang="es-MX" sz="3600" dirty="0"/>
              <a:t>, Mozart &amp; Montessori</a:t>
            </a:r>
          </a:p>
          <a:p>
            <a:pPr marL="0" indent="0">
              <a:buNone/>
            </a:pPr>
            <a:endParaRPr lang="es-MX" sz="3600" dirty="0"/>
          </a:p>
          <a:p>
            <a:pPr marL="0" indent="0">
              <a:buNone/>
            </a:pPr>
            <a:r>
              <a:rPr lang="es-MX" sz="3600" dirty="0" err="1"/>
              <a:t>His</a:t>
            </a:r>
            <a:r>
              <a:rPr lang="es-MX" sz="3600" dirty="0"/>
              <a:t> </a:t>
            </a:r>
            <a:r>
              <a:rPr lang="es-MX" sz="3600" dirty="0" err="1"/>
              <a:t>parent</a:t>
            </a:r>
            <a:r>
              <a:rPr lang="es-MX" sz="3600" dirty="0"/>
              <a:t> </a:t>
            </a:r>
            <a:r>
              <a:rPr lang="es-MX" sz="3600" dirty="0" err="1"/>
              <a:t>were</a:t>
            </a:r>
            <a:endParaRPr lang="es-MX" sz="3600" dirty="0"/>
          </a:p>
          <a:p>
            <a:pPr marL="0" indent="0">
              <a:buNone/>
            </a:pPr>
            <a:endParaRPr lang="es-MX" sz="3600" dirty="0"/>
          </a:p>
          <a:p>
            <a:pPr marL="0" indent="0">
              <a:buNone/>
            </a:pPr>
            <a:r>
              <a:rPr lang="es-MX" sz="3600" b="1" dirty="0"/>
              <a:t>I N T E N T I O N A L</a:t>
            </a:r>
            <a:endParaRPr lang="en-US" sz="3600" b="1" dirty="0"/>
          </a:p>
        </p:txBody>
      </p:sp>
      <p:pic>
        <p:nvPicPr>
          <p:cNvPr id="6" name="Picture 5">
            <a:extLst>
              <a:ext uri="{FF2B5EF4-FFF2-40B4-BE49-F238E27FC236}">
                <a16:creationId xmlns:a16="http://schemas.microsoft.com/office/drawing/2014/main" id="{DE437E3A-F94D-F521-222F-FAD42BC2FC60}"/>
              </a:ext>
            </a:extLst>
          </p:cNvPr>
          <p:cNvPicPr>
            <a:picLocks noChangeAspect="1"/>
          </p:cNvPicPr>
          <p:nvPr/>
        </p:nvPicPr>
        <p:blipFill>
          <a:blip r:embed="rId3"/>
          <a:stretch>
            <a:fillRect/>
          </a:stretch>
        </p:blipFill>
        <p:spPr>
          <a:xfrm>
            <a:off x="6715787" y="807755"/>
            <a:ext cx="5014762" cy="5014762"/>
          </a:xfrm>
          <a:prstGeom prst="rect">
            <a:avLst/>
          </a:prstGeom>
        </p:spPr>
      </p:pic>
    </p:spTree>
    <p:extLst>
      <p:ext uri="{BB962C8B-B14F-4D97-AF65-F5344CB8AC3E}">
        <p14:creationId xmlns:p14="http://schemas.microsoft.com/office/powerpoint/2010/main" val="1704095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A79527-EB3A-42DB-7072-8EC22425C5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D983BB-FB9D-7F0B-50D9-4C9CA37FDBE9}"/>
              </a:ext>
            </a:extLst>
          </p:cNvPr>
          <p:cNvSpPr>
            <a:spLocks noGrp="1"/>
          </p:cNvSpPr>
          <p:nvPr>
            <p:ph type="title"/>
          </p:nvPr>
        </p:nvSpPr>
        <p:spPr>
          <a:xfrm>
            <a:off x="424541" y="1282700"/>
            <a:ext cx="11195622" cy="947059"/>
          </a:xfrm>
        </p:spPr>
        <p:txBody>
          <a:bodyPr>
            <a:noAutofit/>
          </a:bodyPr>
          <a:lstStyle/>
          <a:p>
            <a:r>
              <a:rPr lang="es-MX" sz="4800" b="1" dirty="0"/>
              <a:t>Montessori </a:t>
            </a:r>
            <a:r>
              <a:rPr lang="es-MX" sz="4800" b="1" dirty="0" err="1"/>
              <a:t>definition</a:t>
            </a:r>
            <a:r>
              <a:rPr lang="es-MX" sz="4800" b="1" dirty="0"/>
              <a:t>:</a:t>
            </a:r>
            <a:br>
              <a:rPr lang="es-MX" sz="3200" dirty="0"/>
            </a:br>
            <a:br>
              <a:rPr lang="es-MX" sz="3200" dirty="0"/>
            </a:br>
            <a:r>
              <a:rPr lang="es-MX" sz="4400" dirty="0"/>
              <a:t>“</a:t>
            </a:r>
            <a:r>
              <a:rPr lang="es-MX" sz="4400" i="1" dirty="0" err="1"/>
              <a:t>Learning</a:t>
            </a:r>
            <a:r>
              <a:rPr lang="es-MX" sz="4400" i="1" dirty="0"/>
              <a:t> </a:t>
            </a:r>
            <a:r>
              <a:rPr lang="es-MX" sz="4400" i="1" dirty="0" err="1"/>
              <a:t>how</a:t>
            </a:r>
            <a:r>
              <a:rPr lang="es-MX" sz="4400" i="1" dirty="0"/>
              <a:t> </a:t>
            </a:r>
            <a:r>
              <a:rPr lang="es-MX" sz="4400" i="1" dirty="0" err="1"/>
              <a:t>to</a:t>
            </a:r>
            <a:r>
              <a:rPr lang="es-MX" sz="4400" i="1" dirty="0"/>
              <a:t> </a:t>
            </a:r>
            <a:r>
              <a:rPr lang="es-MX" sz="4400" i="1" dirty="0" err="1"/>
              <a:t>learn</a:t>
            </a:r>
            <a:r>
              <a:rPr lang="es-MX" sz="4400" i="1" dirty="0"/>
              <a:t>, and </a:t>
            </a:r>
            <a:r>
              <a:rPr lang="es-MX" sz="4400" i="1" dirty="0" err="1"/>
              <a:t>loving</a:t>
            </a:r>
            <a:r>
              <a:rPr lang="es-MX" sz="4400" i="1" dirty="0"/>
              <a:t> </a:t>
            </a:r>
            <a:r>
              <a:rPr lang="es-MX" sz="4400" i="1" dirty="0" err="1"/>
              <a:t>it</a:t>
            </a:r>
            <a:r>
              <a:rPr lang="es-MX" sz="4400" dirty="0"/>
              <a:t>”</a:t>
            </a:r>
            <a:endParaRPr lang="en-US" sz="4400" dirty="0"/>
          </a:p>
        </p:txBody>
      </p:sp>
      <p:pic>
        <p:nvPicPr>
          <p:cNvPr id="4" name="Picture 3">
            <a:extLst>
              <a:ext uri="{FF2B5EF4-FFF2-40B4-BE49-F238E27FC236}">
                <a16:creationId xmlns:a16="http://schemas.microsoft.com/office/drawing/2014/main" id="{5DFB4CCF-8759-E3AA-2EB3-39B6EFF96C8C}"/>
              </a:ext>
            </a:extLst>
          </p:cNvPr>
          <p:cNvPicPr>
            <a:picLocks noChangeAspect="1"/>
          </p:cNvPicPr>
          <p:nvPr/>
        </p:nvPicPr>
        <p:blipFill>
          <a:blip r:embed="rId3"/>
          <a:stretch>
            <a:fillRect/>
          </a:stretch>
        </p:blipFill>
        <p:spPr>
          <a:xfrm>
            <a:off x="3134810" y="2590803"/>
            <a:ext cx="5775083" cy="3850055"/>
          </a:xfrm>
          <a:prstGeom prst="rect">
            <a:avLst/>
          </a:prstGeom>
        </p:spPr>
      </p:pic>
    </p:spTree>
    <p:extLst>
      <p:ext uri="{BB962C8B-B14F-4D97-AF65-F5344CB8AC3E}">
        <p14:creationId xmlns:p14="http://schemas.microsoft.com/office/powerpoint/2010/main" val="31188669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_photograph_captures_a_diverse_group_of_young_chi.png"/>
          <p:cNvPicPr>
            <a:picLocks noChangeAspect="1"/>
          </p:cNvPicPr>
          <p:nvPr/>
        </p:nvPicPr>
        <p:blipFill>
          <a:blip r:embed="rId3"/>
          <a:stretch>
            <a:fillRect/>
          </a:stretch>
        </p:blipFill>
        <p:spPr>
          <a:xfrm>
            <a:off x="3474532" y="954860"/>
            <a:ext cx="8426154" cy="5617436"/>
          </a:xfrm>
          <a:prstGeom prst="rect">
            <a:avLst/>
          </a:prstGeom>
        </p:spPr>
      </p:pic>
      <p:sp>
        <p:nvSpPr>
          <p:cNvPr id="3" name="TextBox 2"/>
          <p:cNvSpPr txBox="1"/>
          <p:nvPr/>
        </p:nvSpPr>
        <p:spPr>
          <a:xfrm>
            <a:off x="291314" y="119764"/>
            <a:ext cx="10041531" cy="615553"/>
          </a:xfrm>
          <a:prstGeom prst="rect">
            <a:avLst/>
          </a:prstGeom>
          <a:noFill/>
        </p:spPr>
        <p:txBody>
          <a:bodyPr wrap="none">
            <a:spAutoFit/>
          </a:bodyPr>
          <a:lstStyle/>
          <a:p>
            <a:pPr algn="ctr"/>
            <a:r>
              <a:rPr sz="3400" dirty="0">
                <a:solidFill>
                  <a:srgbClr val="F5F2EB"/>
                </a:solidFill>
                <a:latin typeface="Times New Roman"/>
              </a:rPr>
              <a:t>Music is a universal language, understood before words.</a:t>
            </a:r>
          </a:p>
        </p:txBody>
      </p:sp>
      <p:sp>
        <p:nvSpPr>
          <p:cNvPr id="4" name="TextBox 3">
            <a:extLst>
              <a:ext uri="{FF2B5EF4-FFF2-40B4-BE49-F238E27FC236}">
                <a16:creationId xmlns:a16="http://schemas.microsoft.com/office/drawing/2014/main" id="{2EDF8B20-D0AF-CBF6-1388-D0CA6E24B57C}"/>
              </a:ext>
            </a:extLst>
          </p:cNvPr>
          <p:cNvSpPr txBox="1"/>
          <p:nvPr/>
        </p:nvSpPr>
        <p:spPr>
          <a:xfrm>
            <a:off x="210393" y="954860"/>
            <a:ext cx="3188261" cy="5324535"/>
          </a:xfrm>
          <a:prstGeom prst="rect">
            <a:avLst/>
          </a:prstGeom>
          <a:noFill/>
        </p:spPr>
        <p:txBody>
          <a:bodyPr wrap="square" rtlCol="0">
            <a:spAutoFit/>
          </a:bodyPr>
          <a:lstStyle/>
          <a:p>
            <a:r>
              <a:rPr lang="en-US" sz="1700" b="1" dirty="0"/>
              <a:t>Why Is Music So Important?</a:t>
            </a:r>
            <a:endParaRPr lang="en-US" sz="1700" dirty="0"/>
          </a:p>
          <a:p>
            <a:br>
              <a:rPr lang="en-US" dirty="0"/>
            </a:br>
            <a:r>
              <a:rPr lang="en-US" dirty="0"/>
              <a:t>So you may ask:</a:t>
            </a:r>
          </a:p>
          <a:p>
            <a:endParaRPr lang="en-US" i="1" dirty="0"/>
          </a:p>
          <a:p>
            <a:r>
              <a:rPr lang="en-US" b="1" i="1" dirty="0"/>
              <a:t>Why music?</a:t>
            </a:r>
            <a:endParaRPr lang="en-US" b="1" dirty="0"/>
          </a:p>
          <a:p>
            <a:endParaRPr lang="en-US" dirty="0"/>
          </a:p>
          <a:p>
            <a:r>
              <a:rPr lang="en-US" dirty="0"/>
              <a:t>Because:</a:t>
            </a:r>
          </a:p>
          <a:p>
            <a:pPr lvl="0"/>
            <a:endParaRPr lang="en-US" dirty="0"/>
          </a:p>
          <a:p>
            <a:pPr marL="285750" lvl="0" indent="-285750">
              <a:buFont typeface="Arial" panose="020B0604020202020204" pitchFamily="34" charset="0"/>
              <a:buChar char="•"/>
            </a:pPr>
            <a:r>
              <a:rPr lang="en-US" dirty="0"/>
              <a:t>Allows us to connect with our inner self</a:t>
            </a:r>
            <a:br>
              <a:rPr lang="en-US" dirty="0"/>
            </a:br>
            <a:endParaRPr lang="en-US" dirty="0"/>
          </a:p>
          <a:p>
            <a:pPr marL="285750" lvl="0" indent="-285750">
              <a:buFont typeface="Arial" panose="020B0604020202020204" pitchFamily="34" charset="0"/>
              <a:buChar char="•"/>
            </a:pPr>
            <a:r>
              <a:rPr lang="en-US" dirty="0"/>
              <a:t>We love rhythm</a:t>
            </a:r>
            <a:br>
              <a:rPr lang="en-US" dirty="0"/>
            </a:br>
            <a:endParaRPr lang="en-US" dirty="0"/>
          </a:p>
          <a:p>
            <a:pPr marL="285750" lvl="0" indent="-285750">
              <a:buFont typeface="Arial" panose="020B0604020202020204" pitchFamily="34" charset="0"/>
              <a:buChar char="•"/>
            </a:pPr>
            <a:r>
              <a:rPr lang="en-US" dirty="0"/>
              <a:t>Allows us to express emotion</a:t>
            </a:r>
            <a:br>
              <a:rPr lang="en-US" dirty="0"/>
            </a:br>
            <a:endParaRPr lang="en-US" dirty="0"/>
          </a:p>
          <a:p>
            <a:pPr marL="285750" lvl="0" indent="-285750">
              <a:buFont typeface="Arial" panose="020B0604020202020204" pitchFamily="34" charset="0"/>
              <a:buChar char="•"/>
            </a:pPr>
            <a:r>
              <a:rPr lang="en-US" dirty="0"/>
              <a:t>Song lyrics stay with us… sometimes for a lifetime</a:t>
            </a:r>
          </a:p>
          <a:p>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_photograph_captures_an_elderly_Black_man_with_gr.png"/>
          <p:cNvPicPr>
            <a:picLocks noChangeAspect="1"/>
          </p:cNvPicPr>
          <p:nvPr/>
        </p:nvPicPr>
        <p:blipFill>
          <a:blip r:embed="rId3"/>
          <a:stretch>
            <a:fillRect/>
          </a:stretch>
        </p:blipFill>
        <p:spPr>
          <a:xfrm>
            <a:off x="234668" y="1164194"/>
            <a:ext cx="8153724" cy="5435816"/>
          </a:xfrm>
          <a:prstGeom prst="rect">
            <a:avLst/>
          </a:prstGeom>
        </p:spPr>
      </p:pic>
      <p:sp>
        <p:nvSpPr>
          <p:cNvPr id="3" name="TextBox 2"/>
          <p:cNvSpPr txBox="1"/>
          <p:nvPr/>
        </p:nvSpPr>
        <p:spPr>
          <a:xfrm>
            <a:off x="4898667" y="240864"/>
            <a:ext cx="5412186" cy="615553"/>
          </a:xfrm>
          <a:prstGeom prst="rect">
            <a:avLst/>
          </a:prstGeom>
          <a:noFill/>
        </p:spPr>
        <p:txBody>
          <a:bodyPr wrap="none">
            <a:spAutoFit/>
          </a:bodyPr>
          <a:lstStyle/>
          <a:p>
            <a:pPr algn="ctr"/>
            <a:r>
              <a:rPr lang="en-US" sz="3400" dirty="0">
                <a:solidFill>
                  <a:srgbClr val="F5F2EB"/>
                </a:solidFill>
                <a:latin typeface="Times New Roman"/>
              </a:rPr>
              <a:t>The Heart of This Conference</a:t>
            </a:r>
            <a:endParaRPr sz="3400" dirty="0">
              <a:solidFill>
                <a:srgbClr val="F5F2EB"/>
              </a:solidFill>
              <a:latin typeface="Times New Roman"/>
            </a:endParaRPr>
          </a:p>
        </p:txBody>
      </p:sp>
      <p:sp>
        <p:nvSpPr>
          <p:cNvPr id="4" name="TextBox 3">
            <a:extLst>
              <a:ext uri="{FF2B5EF4-FFF2-40B4-BE49-F238E27FC236}">
                <a16:creationId xmlns:a16="http://schemas.microsoft.com/office/drawing/2014/main" id="{FE0D6830-BE4A-8063-2D63-45945C819A9B}"/>
              </a:ext>
            </a:extLst>
          </p:cNvPr>
          <p:cNvSpPr txBox="1"/>
          <p:nvPr/>
        </p:nvSpPr>
        <p:spPr>
          <a:xfrm>
            <a:off x="8660078" y="2189331"/>
            <a:ext cx="3188261" cy="3385542"/>
          </a:xfrm>
          <a:prstGeom prst="rect">
            <a:avLst/>
          </a:prstGeom>
          <a:noFill/>
        </p:spPr>
        <p:txBody>
          <a:bodyPr wrap="square" rtlCol="0">
            <a:spAutoFit/>
          </a:bodyPr>
          <a:lstStyle/>
          <a:p>
            <a:r>
              <a:rPr lang="en-US" sz="1700" b="1" dirty="0"/>
              <a:t>Music is a Development Catalyst?</a:t>
            </a:r>
            <a:endParaRPr lang="en-US" sz="1700" dirty="0"/>
          </a:p>
          <a:p>
            <a:br>
              <a:rPr lang="en-US" dirty="0"/>
            </a:br>
            <a:r>
              <a:rPr lang="en-US" dirty="0"/>
              <a:t>For children 4 -5</a:t>
            </a:r>
          </a:p>
          <a:p>
            <a:endParaRPr lang="en-US" i="1" dirty="0"/>
          </a:p>
          <a:p>
            <a:pPr lvl="0"/>
            <a:endParaRPr lang="en-US" dirty="0"/>
          </a:p>
          <a:p>
            <a:pPr marL="285750" lvl="0" indent="-285750">
              <a:buFont typeface="Arial" panose="020B0604020202020204" pitchFamily="34" charset="0"/>
              <a:buChar char="•"/>
            </a:pPr>
            <a:r>
              <a:rPr lang="en-US" dirty="0"/>
              <a:t>Cognitive growth</a:t>
            </a:r>
            <a:br>
              <a:rPr lang="en-US" dirty="0"/>
            </a:br>
            <a:endParaRPr lang="en-US" dirty="0"/>
          </a:p>
          <a:p>
            <a:pPr marL="285750" lvl="0" indent="-285750">
              <a:buFont typeface="Arial" panose="020B0604020202020204" pitchFamily="34" charset="0"/>
              <a:buChar char="•"/>
            </a:pPr>
            <a:r>
              <a:rPr lang="en-US" dirty="0"/>
              <a:t>Emotional development</a:t>
            </a:r>
            <a:br>
              <a:rPr lang="en-US" dirty="0"/>
            </a:br>
            <a:endParaRPr lang="en-US" dirty="0"/>
          </a:p>
          <a:p>
            <a:pPr marL="285750" lvl="0" indent="-285750">
              <a:buFont typeface="Arial" panose="020B0604020202020204" pitchFamily="34" charset="0"/>
              <a:buChar char="•"/>
            </a:pPr>
            <a:r>
              <a:rPr lang="en-US" dirty="0"/>
              <a:t>Social Connection</a:t>
            </a:r>
            <a:br>
              <a:rPr lang="en-US" dirty="0"/>
            </a:br>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2A901F-AF1D-9958-FAC7-3C2A5326608A}"/>
            </a:ext>
          </a:extLst>
        </p:cNvPr>
        <p:cNvGrpSpPr/>
        <p:nvPr/>
      </p:nvGrpSpPr>
      <p:grpSpPr>
        <a:xfrm>
          <a:off x="0" y="0"/>
          <a:ext cx="0" cy="0"/>
          <a:chOff x="0" y="0"/>
          <a:chExt cx="0" cy="0"/>
        </a:xfrm>
      </p:grpSpPr>
      <p:pic>
        <p:nvPicPr>
          <p:cNvPr id="2" name="Picture 1" descr="A_photograph_captures_two_young_children,_a_girl_o.png">
            <a:extLst>
              <a:ext uri="{FF2B5EF4-FFF2-40B4-BE49-F238E27FC236}">
                <a16:creationId xmlns:a16="http://schemas.microsoft.com/office/drawing/2014/main" id="{B9D2CFB2-4C71-6B06-6D42-9E9BE76EA19F}"/>
              </a:ext>
            </a:extLst>
          </p:cNvPr>
          <p:cNvPicPr>
            <a:picLocks noChangeAspect="1"/>
          </p:cNvPicPr>
          <p:nvPr/>
        </p:nvPicPr>
        <p:blipFill>
          <a:blip r:embed="rId3"/>
          <a:stretch>
            <a:fillRect/>
          </a:stretch>
        </p:blipFill>
        <p:spPr>
          <a:xfrm>
            <a:off x="4062202" y="1391155"/>
            <a:ext cx="7954471" cy="5302981"/>
          </a:xfrm>
          <a:prstGeom prst="rect">
            <a:avLst/>
          </a:prstGeom>
        </p:spPr>
      </p:pic>
      <p:sp>
        <p:nvSpPr>
          <p:cNvPr id="4" name="TextBox 3">
            <a:extLst>
              <a:ext uri="{FF2B5EF4-FFF2-40B4-BE49-F238E27FC236}">
                <a16:creationId xmlns:a16="http://schemas.microsoft.com/office/drawing/2014/main" id="{E9693009-2EDA-2522-3C96-1D980887E438}"/>
              </a:ext>
            </a:extLst>
          </p:cNvPr>
          <p:cNvSpPr txBox="1"/>
          <p:nvPr/>
        </p:nvSpPr>
        <p:spPr>
          <a:xfrm>
            <a:off x="138752" y="119764"/>
            <a:ext cx="4730782" cy="615553"/>
          </a:xfrm>
          <a:prstGeom prst="rect">
            <a:avLst/>
          </a:prstGeom>
          <a:noFill/>
        </p:spPr>
        <p:txBody>
          <a:bodyPr wrap="none">
            <a:spAutoFit/>
          </a:bodyPr>
          <a:lstStyle/>
          <a:p>
            <a:pPr algn="ctr"/>
            <a:r>
              <a:rPr lang="en-US" sz="3400" dirty="0">
                <a:solidFill>
                  <a:srgbClr val="F5F2EB"/>
                </a:solidFill>
                <a:latin typeface="Times New Roman"/>
              </a:rPr>
              <a:t>Neurological Foundations</a:t>
            </a:r>
            <a:endParaRPr sz="3400" dirty="0">
              <a:solidFill>
                <a:srgbClr val="F5F2EB"/>
              </a:solidFill>
              <a:latin typeface="Times New Roman"/>
            </a:endParaRPr>
          </a:p>
        </p:txBody>
      </p:sp>
      <p:sp>
        <p:nvSpPr>
          <p:cNvPr id="5" name="TextBox 4">
            <a:extLst>
              <a:ext uri="{FF2B5EF4-FFF2-40B4-BE49-F238E27FC236}">
                <a16:creationId xmlns:a16="http://schemas.microsoft.com/office/drawing/2014/main" id="{CCC4D0F9-BE89-EE84-FE7E-C8B9384EEFFA}"/>
              </a:ext>
            </a:extLst>
          </p:cNvPr>
          <p:cNvSpPr txBox="1"/>
          <p:nvPr/>
        </p:nvSpPr>
        <p:spPr>
          <a:xfrm>
            <a:off x="210393" y="954860"/>
            <a:ext cx="3689968" cy="5878532"/>
          </a:xfrm>
          <a:prstGeom prst="rect">
            <a:avLst/>
          </a:prstGeom>
          <a:noFill/>
        </p:spPr>
        <p:txBody>
          <a:bodyPr wrap="square" rtlCol="0">
            <a:spAutoFit/>
          </a:bodyPr>
          <a:lstStyle/>
          <a:p>
            <a:r>
              <a:rPr lang="en-US" sz="1700" b="1" dirty="0"/>
              <a:t>Reaches multiple areas of the brain at the same time</a:t>
            </a:r>
            <a:endParaRPr lang="en-US" sz="1700" dirty="0"/>
          </a:p>
          <a:p>
            <a:br>
              <a:rPr lang="en-US" dirty="0"/>
            </a:br>
            <a:r>
              <a:rPr lang="en-US" dirty="0"/>
              <a:t>Strengths </a:t>
            </a:r>
            <a:r>
              <a:rPr lang="en-US" b="1" dirty="0"/>
              <a:t>Neural connections </a:t>
            </a:r>
            <a:r>
              <a:rPr lang="en-US" dirty="0"/>
              <a:t>that support:</a:t>
            </a:r>
          </a:p>
          <a:p>
            <a:pPr lvl="0"/>
            <a:endParaRPr lang="en-US" dirty="0"/>
          </a:p>
          <a:p>
            <a:pPr marL="285750" lvl="0" indent="-285750">
              <a:buFont typeface="Arial" panose="020B0604020202020204" pitchFamily="34" charset="0"/>
              <a:buChar char="•"/>
            </a:pPr>
            <a:r>
              <a:rPr lang="en-US" dirty="0"/>
              <a:t>Language acquisition</a:t>
            </a:r>
            <a:br>
              <a:rPr lang="en-US" dirty="0"/>
            </a:br>
            <a:endParaRPr lang="en-US" dirty="0"/>
          </a:p>
          <a:p>
            <a:pPr marL="285750" lvl="0" indent="-285750">
              <a:buFont typeface="Arial" panose="020B0604020202020204" pitchFamily="34" charset="0"/>
              <a:buChar char="•"/>
            </a:pPr>
            <a:r>
              <a:rPr lang="en-US" dirty="0"/>
              <a:t>Memory</a:t>
            </a:r>
            <a:br>
              <a:rPr lang="en-US" dirty="0"/>
            </a:br>
            <a:endParaRPr lang="en-US" dirty="0"/>
          </a:p>
          <a:p>
            <a:pPr marL="285750" lvl="0" indent="-285750">
              <a:buFont typeface="Arial" panose="020B0604020202020204" pitchFamily="34" charset="0"/>
              <a:buChar char="•"/>
            </a:pPr>
            <a:r>
              <a:rPr lang="en-US" dirty="0"/>
              <a:t>Executive function</a:t>
            </a:r>
          </a:p>
          <a:p>
            <a:pPr marL="285750" lvl="0" indent="-285750">
              <a:buFont typeface="Arial" panose="020B0604020202020204" pitchFamily="34" charset="0"/>
              <a:buChar char="•"/>
            </a:pPr>
            <a:endParaRPr lang="en-US" dirty="0"/>
          </a:p>
          <a:p>
            <a:pPr lvl="0"/>
            <a:r>
              <a:rPr lang="en-US" dirty="0"/>
              <a:t>Stimulates the </a:t>
            </a:r>
            <a:r>
              <a:rPr lang="en-US" b="1" dirty="0"/>
              <a:t>motor cortex</a:t>
            </a:r>
            <a:r>
              <a:rPr lang="en-US" dirty="0"/>
              <a:t>, </a:t>
            </a:r>
            <a:br>
              <a:rPr lang="en-US" dirty="0"/>
            </a:br>
            <a:endParaRPr lang="en-US" dirty="0"/>
          </a:p>
          <a:p>
            <a:pPr marL="285750" lvl="0" indent="-285750">
              <a:buFont typeface="Arial" panose="020B0604020202020204" pitchFamily="34" charset="0"/>
              <a:buChar char="•"/>
            </a:pPr>
            <a:r>
              <a:rPr lang="en-US" dirty="0"/>
              <a:t>Coordination</a:t>
            </a:r>
            <a:br>
              <a:rPr lang="en-US" dirty="0"/>
            </a:br>
            <a:endParaRPr lang="en-US" dirty="0"/>
          </a:p>
          <a:p>
            <a:pPr marL="285750" lvl="0" indent="-285750">
              <a:buFont typeface="Arial" panose="020B0604020202020204" pitchFamily="34" charset="0"/>
              <a:buChar char="•"/>
            </a:pPr>
            <a:r>
              <a:rPr lang="en-US" dirty="0"/>
              <a:t>Balance</a:t>
            </a:r>
            <a:br>
              <a:rPr lang="en-US" dirty="0"/>
            </a:br>
            <a:endParaRPr lang="en-US" dirty="0"/>
          </a:p>
          <a:p>
            <a:pPr marL="285750" lvl="0" indent="-285750">
              <a:buFont typeface="Arial" panose="020B0604020202020204" pitchFamily="34" charset="0"/>
              <a:buChar char="•"/>
            </a:pPr>
            <a:r>
              <a:rPr lang="en-US" dirty="0"/>
              <a:t>Fine motor control</a:t>
            </a:r>
          </a:p>
          <a:p>
            <a:pPr lvl="0"/>
            <a:endParaRPr lang="en-US" dirty="0"/>
          </a:p>
          <a:p>
            <a:endParaRPr lang="en-US" dirty="0"/>
          </a:p>
        </p:txBody>
      </p:sp>
    </p:spTree>
    <p:extLst>
      <p:ext uri="{BB962C8B-B14F-4D97-AF65-F5344CB8AC3E}">
        <p14:creationId xmlns:p14="http://schemas.microsoft.com/office/powerpoint/2010/main" val="26693995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0FCEB26-C6FB-D858-CBFB-2AAEFD28662F}"/>
              </a:ext>
            </a:extLst>
          </p:cNvPr>
          <p:cNvSpPr txBox="1"/>
          <p:nvPr/>
        </p:nvSpPr>
        <p:spPr>
          <a:xfrm>
            <a:off x="210393" y="119764"/>
            <a:ext cx="5384807" cy="615553"/>
          </a:xfrm>
          <a:prstGeom prst="rect">
            <a:avLst/>
          </a:prstGeom>
          <a:noFill/>
        </p:spPr>
        <p:txBody>
          <a:bodyPr wrap="none">
            <a:spAutoFit/>
          </a:bodyPr>
          <a:lstStyle/>
          <a:p>
            <a:pPr algn="ctr"/>
            <a:r>
              <a:rPr lang="en-US" sz="3400" dirty="0">
                <a:solidFill>
                  <a:srgbClr val="F5F2EB"/>
                </a:solidFill>
                <a:latin typeface="Times New Roman"/>
              </a:rPr>
              <a:t>Emotional and Social Growth</a:t>
            </a:r>
            <a:endParaRPr sz="3400" dirty="0">
              <a:solidFill>
                <a:srgbClr val="F5F2EB"/>
              </a:solidFill>
              <a:latin typeface="Times New Roman"/>
            </a:endParaRPr>
          </a:p>
        </p:txBody>
      </p:sp>
      <p:sp>
        <p:nvSpPr>
          <p:cNvPr id="5" name="TextBox 4">
            <a:extLst>
              <a:ext uri="{FF2B5EF4-FFF2-40B4-BE49-F238E27FC236}">
                <a16:creationId xmlns:a16="http://schemas.microsoft.com/office/drawing/2014/main" id="{5DFCE8B3-8D12-4A71-1FA2-A6F43BB9D2A5}"/>
              </a:ext>
            </a:extLst>
          </p:cNvPr>
          <p:cNvSpPr txBox="1"/>
          <p:nvPr/>
        </p:nvSpPr>
        <p:spPr>
          <a:xfrm>
            <a:off x="8502032" y="1553561"/>
            <a:ext cx="3689968" cy="4801314"/>
          </a:xfrm>
          <a:prstGeom prst="rect">
            <a:avLst/>
          </a:prstGeom>
          <a:noFill/>
        </p:spPr>
        <p:txBody>
          <a:bodyPr wrap="square" rtlCol="0">
            <a:spAutoFit/>
          </a:bodyPr>
          <a:lstStyle/>
          <a:p>
            <a:r>
              <a:rPr lang="en-US" b="1" dirty="0"/>
              <a:t>Helps child develop:</a:t>
            </a:r>
          </a:p>
          <a:p>
            <a:pPr lvl="0"/>
            <a:endParaRPr lang="en-US" dirty="0"/>
          </a:p>
          <a:p>
            <a:pPr marL="285750" lvl="0" indent="-285750">
              <a:buFont typeface="Arial" panose="020B0604020202020204" pitchFamily="34" charset="0"/>
              <a:buChar char="•"/>
            </a:pPr>
            <a:r>
              <a:rPr lang="en-US" dirty="0"/>
              <a:t>Emotional Regulation</a:t>
            </a:r>
            <a:br>
              <a:rPr lang="en-US" dirty="0"/>
            </a:br>
            <a:endParaRPr lang="en-US" dirty="0"/>
          </a:p>
          <a:p>
            <a:pPr marL="285750" lvl="0" indent="-285750">
              <a:buFont typeface="Arial" panose="020B0604020202020204" pitchFamily="34" charset="0"/>
              <a:buChar char="•"/>
            </a:pPr>
            <a:r>
              <a:rPr lang="en-US" dirty="0"/>
              <a:t>Empathy</a:t>
            </a:r>
            <a:br>
              <a:rPr lang="en-US" dirty="0"/>
            </a:br>
            <a:endParaRPr lang="en-US" dirty="0"/>
          </a:p>
          <a:p>
            <a:pPr marL="285750" lvl="0" indent="-285750">
              <a:buFont typeface="Arial" panose="020B0604020202020204" pitchFamily="34" charset="0"/>
              <a:buChar char="•"/>
            </a:pPr>
            <a:r>
              <a:rPr lang="en-US" dirty="0"/>
              <a:t>Self Expression</a:t>
            </a:r>
          </a:p>
          <a:p>
            <a:pPr marL="285750" lvl="0" indent="-285750">
              <a:buFont typeface="Arial" panose="020B0604020202020204" pitchFamily="34" charset="0"/>
              <a:buChar char="•"/>
            </a:pPr>
            <a:endParaRPr lang="en-US" dirty="0"/>
          </a:p>
          <a:p>
            <a:pPr lvl="0"/>
            <a:r>
              <a:rPr lang="en-US" b="1" dirty="0"/>
              <a:t>Group Singing encourages: </a:t>
            </a:r>
            <a:br>
              <a:rPr lang="en-US" dirty="0"/>
            </a:br>
            <a:endParaRPr lang="en-US" dirty="0"/>
          </a:p>
          <a:p>
            <a:pPr marL="285750" lvl="0" indent="-285750">
              <a:buFont typeface="Arial" panose="020B0604020202020204" pitchFamily="34" charset="0"/>
              <a:buChar char="•"/>
            </a:pPr>
            <a:r>
              <a:rPr lang="en-US" dirty="0"/>
              <a:t>Collaboration</a:t>
            </a:r>
            <a:br>
              <a:rPr lang="en-US" dirty="0"/>
            </a:br>
            <a:endParaRPr lang="en-US" dirty="0"/>
          </a:p>
          <a:p>
            <a:pPr marL="285750" lvl="0" indent="-285750">
              <a:buFont typeface="Arial" panose="020B0604020202020204" pitchFamily="34" charset="0"/>
              <a:buChar char="•"/>
            </a:pPr>
            <a:r>
              <a:rPr lang="en-US" dirty="0"/>
              <a:t>Patience</a:t>
            </a:r>
            <a:br>
              <a:rPr lang="en-US" dirty="0"/>
            </a:br>
            <a:endParaRPr lang="en-US" dirty="0"/>
          </a:p>
          <a:p>
            <a:pPr marL="285750" lvl="0" indent="-285750">
              <a:buFont typeface="Arial" panose="020B0604020202020204" pitchFamily="34" charset="0"/>
              <a:buChar char="•"/>
            </a:pPr>
            <a:r>
              <a:rPr lang="en-US" dirty="0"/>
              <a:t>Social Bonding</a:t>
            </a:r>
          </a:p>
          <a:p>
            <a:pPr lvl="0"/>
            <a:endParaRPr lang="en-US" dirty="0"/>
          </a:p>
          <a:p>
            <a:endParaRPr lang="en-US" dirty="0"/>
          </a:p>
        </p:txBody>
      </p:sp>
      <p:pic>
        <p:nvPicPr>
          <p:cNvPr id="6" name="Picture 5" descr="A_photograph_captures_a_group_of_diverse_young_chi.png">
            <a:extLst>
              <a:ext uri="{FF2B5EF4-FFF2-40B4-BE49-F238E27FC236}">
                <a16:creationId xmlns:a16="http://schemas.microsoft.com/office/drawing/2014/main" id="{C3460D56-5879-7256-6FE6-FD24A90F6639}"/>
              </a:ext>
            </a:extLst>
          </p:cNvPr>
          <p:cNvPicPr>
            <a:picLocks noChangeAspect="1"/>
          </p:cNvPicPr>
          <p:nvPr/>
        </p:nvPicPr>
        <p:blipFill>
          <a:blip r:embed="rId3"/>
          <a:stretch>
            <a:fillRect/>
          </a:stretch>
        </p:blipFill>
        <p:spPr>
          <a:xfrm>
            <a:off x="447182" y="1187577"/>
            <a:ext cx="7697873" cy="5131915"/>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359BCD-A33F-9A65-78EC-B6CD1C599E0F}"/>
            </a:ext>
          </a:extLst>
        </p:cNvPr>
        <p:cNvGrpSpPr/>
        <p:nvPr/>
      </p:nvGrpSpPr>
      <p:grpSpPr>
        <a:xfrm>
          <a:off x="0" y="0"/>
          <a:ext cx="0" cy="0"/>
          <a:chOff x="0" y="0"/>
          <a:chExt cx="0" cy="0"/>
        </a:xfrm>
      </p:grpSpPr>
      <p:pic>
        <p:nvPicPr>
          <p:cNvPr id="2" name="Picture 1" descr="A_photograph_captures_two_young_children,_a_girl_o.png">
            <a:extLst>
              <a:ext uri="{FF2B5EF4-FFF2-40B4-BE49-F238E27FC236}">
                <a16:creationId xmlns:a16="http://schemas.microsoft.com/office/drawing/2014/main" id="{AC9EDC89-1671-CB85-FF31-776C649012D5}"/>
              </a:ext>
            </a:extLst>
          </p:cNvPr>
          <p:cNvPicPr>
            <a:picLocks noChangeAspect="1"/>
          </p:cNvPicPr>
          <p:nvPr/>
        </p:nvPicPr>
        <p:blipFill>
          <a:blip r:embed="rId3"/>
          <a:stretch>
            <a:fillRect/>
          </a:stretch>
        </p:blipFill>
        <p:spPr>
          <a:xfrm>
            <a:off x="4062202" y="1391155"/>
            <a:ext cx="7954471" cy="5302981"/>
          </a:xfrm>
          <a:prstGeom prst="rect">
            <a:avLst/>
          </a:prstGeom>
        </p:spPr>
      </p:pic>
      <p:sp>
        <p:nvSpPr>
          <p:cNvPr id="4" name="TextBox 3">
            <a:extLst>
              <a:ext uri="{FF2B5EF4-FFF2-40B4-BE49-F238E27FC236}">
                <a16:creationId xmlns:a16="http://schemas.microsoft.com/office/drawing/2014/main" id="{EF6AFEB0-7B6F-E8D0-54B1-24E754945857}"/>
              </a:ext>
            </a:extLst>
          </p:cNvPr>
          <p:cNvSpPr txBox="1"/>
          <p:nvPr/>
        </p:nvSpPr>
        <p:spPr>
          <a:xfrm>
            <a:off x="234669" y="163864"/>
            <a:ext cx="6090129" cy="615553"/>
          </a:xfrm>
          <a:prstGeom prst="rect">
            <a:avLst/>
          </a:prstGeom>
          <a:noFill/>
        </p:spPr>
        <p:txBody>
          <a:bodyPr wrap="none">
            <a:spAutoFit/>
          </a:bodyPr>
          <a:lstStyle/>
          <a:p>
            <a:pPr algn="ctr"/>
            <a:r>
              <a:rPr lang="en-US" sz="3400" dirty="0">
                <a:solidFill>
                  <a:srgbClr val="F5F2EB"/>
                </a:solidFill>
                <a:latin typeface="Times New Roman"/>
              </a:rPr>
              <a:t>Cognitive and Linguistic Benefits</a:t>
            </a:r>
            <a:endParaRPr sz="3400" dirty="0">
              <a:solidFill>
                <a:srgbClr val="F5F2EB"/>
              </a:solidFill>
              <a:latin typeface="Times New Roman"/>
            </a:endParaRPr>
          </a:p>
        </p:txBody>
      </p:sp>
      <p:sp>
        <p:nvSpPr>
          <p:cNvPr id="5" name="TextBox 4">
            <a:extLst>
              <a:ext uri="{FF2B5EF4-FFF2-40B4-BE49-F238E27FC236}">
                <a16:creationId xmlns:a16="http://schemas.microsoft.com/office/drawing/2014/main" id="{861E4848-C02C-81FF-9331-14E2445600CC}"/>
              </a:ext>
            </a:extLst>
          </p:cNvPr>
          <p:cNvSpPr txBox="1"/>
          <p:nvPr/>
        </p:nvSpPr>
        <p:spPr>
          <a:xfrm>
            <a:off x="234669" y="1877352"/>
            <a:ext cx="3689968" cy="3954929"/>
          </a:xfrm>
          <a:prstGeom prst="rect">
            <a:avLst/>
          </a:prstGeom>
          <a:noFill/>
        </p:spPr>
        <p:txBody>
          <a:bodyPr wrap="square" rtlCol="0">
            <a:spAutoFit/>
          </a:bodyPr>
          <a:lstStyle/>
          <a:p>
            <a:r>
              <a:rPr lang="en-US" sz="1700" b="1" dirty="0"/>
              <a:t>Song lyrics introduce:</a:t>
            </a:r>
            <a:br>
              <a:rPr lang="en-US" dirty="0"/>
            </a:br>
            <a:endParaRPr lang="en-US" dirty="0"/>
          </a:p>
          <a:p>
            <a:pPr marL="285750" lvl="0" indent="-285750">
              <a:buFont typeface="Arial" panose="020B0604020202020204" pitchFamily="34" charset="0"/>
              <a:buChar char="•"/>
            </a:pPr>
            <a:r>
              <a:rPr lang="en-US" dirty="0"/>
              <a:t>New Vocabulary</a:t>
            </a:r>
            <a:br>
              <a:rPr lang="en-US" dirty="0"/>
            </a:br>
            <a:endParaRPr lang="en-US" dirty="0"/>
          </a:p>
          <a:p>
            <a:pPr marL="285750" lvl="0" indent="-285750">
              <a:buFont typeface="Arial" panose="020B0604020202020204" pitchFamily="34" charset="0"/>
              <a:buChar char="•"/>
            </a:pPr>
            <a:r>
              <a:rPr lang="en-US" dirty="0" err="1"/>
              <a:t>Sintax</a:t>
            </a:r>
            <a:br>
              <a:rPr lang="en-US" dirty="0"/>
            </a:br>
            <a:endParaRPr lang="en-US" dirty="0"/>
          </a:p>
          <a:p>
            <a:pPr marL="285750" lvl="0" indent="-285750">
              <a:buFont typeface="Arial" panose="020B0604020202020204" pitchFamily="34" charset="0"/>
              <a:buChar char="•"/>
            </a:pPr>
            <a:r>
              <a:rPr lang="en-US" dirty="0"/>
              <a:t>Conceptual Understanding</a:t>
            </a:r>
          </a:p>
          <a:p>
            <a:pPr marL="285750" lvl="0" indent="-285750">
              <a:buFont typeface="Arial" panose="020B0604020202020204" pitchFamily="34" charset="0"/>
              <a:buChar char="•"/>
            </a:pPr>
            <a:endParaRPr lang="en-US" dirty="0"/>
          </a:p>
          <a:p>
            <a:pPr lvl="0"/>
            <a:r>
              <a:rPr lang="en-US" dirty="0"/>
              <a:t>And because music is repetitive and joyful, it supports memory consolidation and comprehension of abstract ideas.</a:t>
            </a:r>
          </a:p>
          <a:p>
            <a:endParaRPr lang="en-US" dirty="0"/>
          </a:p>
        </p:txBody>
      </p:sp>
    </p:spTree>
    <p:extLst>
      <p:ext uri="{BB962C8B-B14F-4D97-AF65-F5344CB8AC3E}">
        <p14:creationId xmlns:p14="http://schemas.microsoft.com/office/powerpoint/2010/main" val="3906861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B06179-89F2-C73E-DA85-99215009816C}"/>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DAD5C19F-7E48-C7CD-FDCB-8FF1BE94BA11}"/>
              </a:ext>
            </a:extLst>
          </p:cNvPr>
          <p:cNvSpPr txBox="1"/>
          <p:nvPr/>
        </p:nvSpPr>
        <p:spPr>
          <a:xfrm>
            <a:off x="447182" y="230731"/>
            <a:ext cx="7957628" cy="615553"/>
          </a:xfrm>
          <a:prstGeom prst="rect">
            <a:avLst/>
          </a:prstGeom>
          <a:noFill/>
        </p:spPr>
        <p:txBody>
          <a:bodyPr wrap="none">
            <a:spAutoFit/>
          </a:bodyPr>
          <a:lstStyle/>
          <a:p>
            <a:pPr algn="ctr"/>
            <a:r>
              <a:rPr lang="en-US" sz="3400" dirty="0">
                <a:solidFill>
                  <a:srgbClr val="F5F2EB"/>
                </a:solidFill>
                <a:latin typeface="Times New Roman"/>
              </a:rPr>
              <a:t>Music and Montessori: A Natural Alignment</a:t>
            </a:r>
            <a:endParaRPr sz="3400" dirty="0">
              <a:solidFill>
                <a:srgbClr val="F5F2EB"/>
              </a:solidFill>
              <a:latin typeface="Times New Roman"/>
            </a:endParaRPr>
          </a:p>
        </p:txBody>
      </p:sp>
      <p:sp>
        <p:nvSpPr>
          <p:cNvPr id="5" name="TextBox 4">
            <a:extLst>
              <a:ext uri="{FF2B5EF4-FFF2-40B4-BE49-F238E27FC236}">
                <a16:creationId xmlns:a16="http://schemas.microsoft.com/office/drawing/2014/main" id="{18364E5D-A84C-17E1-DAD1-7ED6DF29F6A6}"/>
              </a:ext>
            </a:extLst>
          </p:cNvPr>
          <p:cNvSpPr txBox="1"/>
          <p:nvPr/>
        </p:nvSpPr>
        <p:spPr>
          <a:xfrm>
            <a:off x="8502032" y="1553561"/>
            <a:ext cx="3689968" cy="4801314"/>
          </a:xfrm>
          <a:prstGeom prst="rect">
            <a:avLst/>
          </a:prstGeom>
          <a:noFill/>
        </p:spPr>
        <p:txBody>
          <a:bodyPr wrap="square" rtlCol="0">
            <a:spAutoFit/>
          </a:bodyPr>
          <a:lstStyle/>
          <a:p>
            <a:r>
              <a:rPr lang="en-US" b="1" dirty="0"/>
              <a:t>Integrates with:</a:t>
            </a:r>
          </a:p>
          <a:p>
            <a:pPr lvl="0"/>
            <a:endParaRPr lang="en-US" dirty="0"/>
          </a:p>
          <a:p>
            <a:pPr marL="285750" lvl="0" indent="-285750">
              <a:buFont typeface="Arial" panose="020B0604020202020204" pitchFamily="34" charset="0"/>
              <a:buChar char="•"/>
            </a:pPr>
            <a:r>
              <a:rPr lang="en-US" dirty="0"/>
              <a:t>Sensory exploration</a:t>
            </a:r>
            <a:br>
              <a:rPr lang="en-US" dirty="0"/>
            </a:br>
            <a:endParaRPr lang="en-US" dirty="0"/>
          </a:p>
          <a:p>
            <a:pPr marL="285750" lvl="0" indent="-285750">
              <a:buFont typeface="Arial" panose="020B0604020202020204" pitchFamily="34" charset="0"/>
              <a:buChar char="•"/>
            </a:pPr>
            <a:r>
              <a:rPr lang="en-US" dirty="0"/>
              <a:t>Independence</a:t>
            </a:r>
            <a:br>
              <a:rPr lang="en-US" dirty="0"/>
            </a:br>
            <a:endParaRPr lang="en-US" dirty="0"/>
          </a:p>
          <a:p>
            <a:pPr marL="285750" lvl="0" indent="-285750">
              <a:buFont typeface="Arial" panose="020B0604020202020204" pitchFamily="34" charset="0"/>
              <a:buChar char="•"/>
            </a:pPr>
            <a:r>
              <a:rPr lang="en-US" dirty="0"/>
              <a:t>Self-directed learning</a:t>
            </a:r>
            <a:br>
              <a:rPr lang="en-US" dirty="0"/>
            </a:br>
            <a:endParaRPr lang="en-US" dirty="0"/>
          </a:p>
          <a:p>
            <a:pPr lvl="0"/>
            <a:r>
              <a:rPr lang="en-US" b="1" dirty="0"/>
              <a:t>Activities like:</a:t>
            </a:r>
            <a:br>
              <a:rPr lang="en-US" dirty="0"/>
            </a:br>
            <a:endParaRPr lang="en-US" dirty="0"/>
          </a:p>
          <a:p>
            <a:pPr marL="285750" lvl="0" indent="-285750">
              <a:buFont typeface="Arial" panose="020B0604020202020204" pitchFamily="34" charset="0"/>
              <a:buChar char="•"/>
            </a:pPr>
            <a:r>
              <a:rPr lang="en-US" dirty="0"/>
              <a:t>Rhythmic clapping</a:t>
            </a:r>
            <a:br>
              <a:rPr lang="en-US" dirty="0"/>
            </a:br>
            <a:endParaRPr lang="en-US" dirty="0"/>
          </a:p>
          <a:p>
            <a:pPr marL="285750" lvl="0" indent="-285750">
              <a:buFont typeface="Arial" panose="020B0604020202020204" pitchFamily="34" charset="0"/>
              <a:buChar char="•"/>
            </a:pPr>
            <a:r>
              <a:rPr lang="en-US" dirty="0"/>
              <a:t>Movement games</a:t>
            </a:r>
            <a:br>
              <a:rPr lang="en-US" dirty="0"/>
            </a:br>
            <a:endParaRPr lang="en-US" dirty="0"/>
          </a:p>
          <a:p>
            <a:pPr marL="285750" lvl="0" indent="-285750">
              <a:buFont typeface="Arial" panose="020B0604020202020204" pitchFamily="34" charset="0"/>
              <a:buChar char="•"/>
            </a:pPr>
            <a:r>
              <a:rPr lang="en-US" dirty="0"/>
              <a:t>Lyrical storytelling</a:t>
            </a:r>
          </a:p>
          <a:p>
            <a:pPr lvl="0"/>
            <a:endParaRPr lang="en-US" dirty="0"/>
          </a:p>
          <a:p>
            <a:endParaRPr lang="en-US" dirty="0"/>
          </a:p>
        </p:txBody>
      </p:sp>
      <p:sp>
        <p:nvSpPr>
          <p:cNvPr id="2" name="TextBox 1">
            <a:extLst>
              <a:ext uri="{FF2B5EF4-FFF2-40B4-BE49-F238E27FC236}">
                <a16:creationId xmlns:a16="http://schemas.microsoft.com/office/drawing/2014/main" id="{08272F89-92BB-27C9-7A04-4BEF437345DB}"/>
              </a:ext>
            </a:extLst>
          </p:cNvPr>
          <p:cNvSpPr txBox="1"/>
          <p:nvPr/>
        </p:nvSpPr>
        <p:spPr>
          <a:xfrm>
            <a:off x="447182" y="6354875"/>
            <a:ext cx="11270085" cy="369606"/>
          </a:xfrm>
          <a:prstGeom prst="rect">
            <a:avLst/>
          </a:prstGeom>
          <a:noFill/>
        </p:spPr>
        <p:txBody>
          <a:bodyPr wrap="square" rtlCol="0">
            <a:spAutoFit/>
          </a:bodyPr>
          <a:lstStyle/>
          <a:p>
            <a:r>
              <a:rPr lang="en-US" dirty="0"/>
              <a:t>Music nurture concentration, creativity, and joy in discovery.</a:t>
            </a:r>
          </a:p>
        </p:txBody>
      </p:sp>
      <p:pic>
        <p:nvPicPr>
          <p:cNvPr id="3" name="Picture 2" descr="A_photograph_captures_three_young_children_of_dive.png">
            <a:extLst>
              <a:ext uri="{FF2B5EF4-FFF2-40B4-BE49-F238E27FC236}">
                <a16:creationId xmlns:a16="http://schemas.microsoft.com/office/drawing/2014/main" id="{7AAF44C3-DA59-0D5B-111A-3116972A3505}"/>
              </a:ext>
            </a:extLst>
          </p:cNvPr>
          <p:cNvPicPr>
            <a:picLocks noChangeAspect="1"/>
          </p:cNvPicPr>
          <p:nvPr/>
        </p:nvPicPr>
        <p:blipFill>
          <a:blip r:embed="rId3"/>
          <a:stretch>
            <a:fillRect/>
          </a:stretch>
        </p:blipFill>
        <p:spPr>
          <a:xfrm>
            <a:off x="301525" y="846284"/>
            <a:ext cx="8002998" cy="5335332"/>
          </a:xfrm>
          <a:prstGeom prst="rect">
            <a:avLst/>
          </a:prstGeom>
        </p:spPr>
      </p:pic>
    </p:spTree>
    <p:extLst>
      <p:ext uri="{BB962C8B-B14F-4D97-AF65-F5344CB8AC3E}">
        <p14:creationId xmlns:p14="http://schemas.microsoft.com/office/powerpoint/2010/main" val="20516590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60" name="Picture 59">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62" name="Oval 61">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64" name="Picture 63">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66" name="Picture 65">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68" name="Rectangle 67">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TextBox 2"/>
          <p:cNvSpPr txBox="1"/>
          <p:nvPr/>
        </p:nvSpPr>
        <p:spPr>
          <a:xfrm>
            <a:off x="8201837" y="1454963"/>
            <a:ext cx="3342462" cy="330838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2900">
                <a:solidFill>
                  <a:schemeClr val="tx2"/>
                </a:solidFill>
                <a:latin typeface="+mj-lt"/>
                <a:ea typeface="+mj-ea"/>
                <a:cs typeface="+mj-cs"/>
              </a:rPr>
              <a:t>The Role of Music in Early Childhood Development</a:t>
            </a:r>
            <a:br>
              <a:rPr lang="en-US" sz="2900">
                <a:solidFill>
                  <a:schemeClr val="tx2"/>
                </a:solidFill>
                <a:latin typeface="+mj-lt"/>
                <a:ea typeface="+mj-ea"/>
                <a:cs typeface="+mj-cs"/>
              </a:rPr>
            </a:br>
            <a:r>
              <a:rPr lang="en-US" sz="2900">
                <a:solidFill>
                  <a:schemeClr val="tx2"/>
                </a:solidFill>
                <a:latin typeface="+mj-lt"/>
                <a:ea typeface="+mj-ea"/>
                <a:cs typeface="+mj-cs"/>
              </a:rPr>
              <a:t>Rhythm, Emotion, and the Prepared Environment</a:t>
            </a:r>
          </a:p>
        </p:txBody>
      </p:sp>
      <p:pic>
        <p:nvPicPr>
          <p:cNvPr id="2" name="Picture 1" descr="A_PowerPoint_presentation_cover_slide_features_the.png"/>
          <p:cNvPicPr>
            <a:picLocks noChangeAspect="1"/>
          </p:cNvPicPr>
          <p:nvPr/>
        </p:nvPicPr>
        <p:blipFill>
          <a:blip r:embed="rId8"/>
          <a:srcRect l="8886" r="8886"/>
          <a:stretch>
            <a:fillRect/>
          </a:stretch>
        </p:blipFill>
        <p:spPr>
          <a:xfrm>
            <a:off x="607848" y="609601"/>
            <a:ext cx="6946288" cy="5638797"/>
          </a:xfrm>
          <a:prstGeom prst="rect">
            <a:avLst/>
          </a:prstGeom>
          <a:effectLst>
            <a:outerShdw blurRad="50800" dist="38100" dir="5400000" algn="t" rotWithShape="0">
              <a:prstClr val="black">
                <a:alpha val="43000"/>
              </a:prstClr>
            </a:outerShdw>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a:extLst>
            <a:ext uri="{FF2B5EF4-FFF2-40B4-BE49-F238E27FC236}">
              <a16:creationId xmlns:a16="http://schemas.microsoft.com/office/drawing/2014/main" id="{A5A013F0-DE1F-CE28-37ED-C7454E2C1F9D}"/>
            </a:ext>
          </a:extLst>
        </p:cNvPr>
        <p:cNvGrpSpPr/>
        <p:nvPr/>
      </p:nvGrpSpPr>
      <p:grpSpPr>
        <a:xfrm>
          <a:off x="0" y="0"/>
          <a:ext cx="0" cy="0"/>
          <a:chOff x="0" y="0"/>
          <a:chExt cx="0" cy="0"/>
        </a:xfrm>
      </p:grpSpPr>
      <p:pic>
        <p:nvPicPr>
          <p:cNvPr id="58" name="Picture 57">
            <a:extLst>
              <a:ext uri="{FF2B5EF4-FFF2-40B4-BE49-F238E27FC236}">
                <a16:creationId xmlns:a16="http://schemas.microsoft.com/office/drawing/2014/main" id="{652920F2-F12E-C737-89FB-B7529F30895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60" name="Picture 59">
            <a:extLst>
              <a:ext uri="{FF2B5EF4-FFF2-40B4-BE49-F238E27FC236}">
                <a16:creationId xmlns:a16="http://schemas.microsoft.com/office/drawing/2014/main" id="{C86FE8A1-F506-2E78-A5A0-0079D014720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62" name="Oval 61">
            <a:extLst>
              <a:ext uri="{FF2B5EF4-FFF2-40B4-BE49-F238E27FC236}">
                <a16:creationId xmlns:a16="http://schemas.microsoft.com/office/drawing/2014/main" id="{620A7AD7-EC08-45AF-00E3-DBA66D4493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64" name="Picture 63">
            <a:extLst>
              <a:ext uri="{FF2B5EF4-FFF2-40B4-BE49-F238E27FC236}">
                <a16:creationId xmlns:a16="http://schemas.microsoft.com/office/drawing/2014/main" id="{FDFBBC2C-E918-427F-89CC-F3C59865212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66" name="Picture 65">
            <a:extLst>
              <a:ext uri="{FF2B5EF4-FFF2-40B4-BE49-F238E27FC236}">
                <a16:creationId xmlns:a16="http://schemas.microsoft.com/office/drawing/2014/main" id="{135ED8CD-7D37-628A-A5F6-FE3104CD7C4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68" name="Rectangle 67">
            <a:extLst>
              <a:ext uri="{FF2B5EF4-FFF2-40B4-BE49-F238E27FC236}">
                <a16:creationId xmlns:a16="http://schemas.microsoft.com/office/drawing/2014/main" id="{98B31968-9EE7-9A40-E35F-E58FBFFD78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TextBox 2">
            <a:extLst>
              <a:ext uri="{FF2B5EF4-FFF2-40B4-BE49-F238E27FC236}">
                <a16:creationId xmlns:a16="http://schemas.microsoft.com/office/drawing/2014/main" id="{EB4ADD7A-FA9A-7EA6-B5D4-CC8683B2247C}"/>
              </a:ext>
            </a:extLst>
          </p:cNvPr>
          <p:cNvSpPr txBox="1"/>
          <p:nvPr/>
        </p:nvSpPr>
        <p:spPr>
          <a:xfrm>
            <a:off x="234043" y="5295900"/>
            <a:ext cx="11571514" cy="1393371"/>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400" dirty="0">
                <a:solidFill>
                  <a:schemeClr val="tx2"/>
                </a:solidFill>
                <a:latin typeface="+mj-lt"/>
                <a:ea typeface="+mj-ea"/>
                <a:cs typeface="+mj-cs"/>
              </a:rPr>
              <a:t>We should avoid using toy instruments</a:t>
            </a:r>
          </a:p>
        </p:txBody>
      </p:sp>
      <p:pic>
        <p:nvPicPr>
          <p:cNvPr id="5" name="Picture 4">
            <a:extLst>
              <a:ext uri="{FF2B5EF4-FFF2-40B4-BE49-F238E27FC236}">
                <a16:creationId xmlns:a16="http://schemas.microsoft.com/office/drawing/2014/main" id="{D4882F11-7761-B2C6-B110-D40A2AE3FD67}"/>
              </a:ext>
            </a:extLst>
          </p:cNvPr>
          <p:cNvPicPr>
            <a:picLocks noChangeAspect="1"/>
          </p:cNvPicPr>
          <p:nvPr/>
        </p:nvPicPr>
        <p:blipFill>
          <a:blip r:embed="rId8"/>
          <a:stretch>
            <a:fillRect/>
          </a:stretch>
        </p:blipFill>
        <p:spPr>
          <a:xfrm>
            <a:off x="1522412" y="160405"/>
            <a:ext cx="8650299" cy="5766866"/>
          </a:xfrm>
          <a:prstGeom prst="rect">
            <a:avLst/>
          </a:prstGeom>
        </p:spPr>
      </p:pic>
    </p:spTree>
    <p:extLst>
      <p:ext uri="{BB962C8B-B14F-4D97-AF65-F5344CB8AC3E}">
        <p14:creationId xmlns:p14="http://schemas.microsoft.com/office/powerpoint/2010/main" val="6007335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_photograph_captures_four_young_children_seated_c.png"/>
          <p:cNvPicPr>
            <a:picLocks noChangeAspect="1"/>
          </p:cNvPicPr>
          <p:nvPr/>
        </p:nvPicPr>
        <p:blipFill>
          <a:blip r:embed="rId3"/>
          <a:stretch>
            <a:fillRect/>
          </a:stretch>
        </p:blipFill>
        <p:spPr>
          <a:xfrm>
            <a:off x="372234" y="524975"/>
            <a:ext cx="8291802" cy="5527868"/>
          </a:xfrm>
          <a:prstGeom prst="rect">
            <a:avLst/>
          </a:prstGeom>
        </p:spPr>
      </p:pic>
      <p:sp>
        <p:nvSpPr>
          <p:cNvPr id="4" name="TextBox 3">
            <a:extLst>
              <a:ext uri="{FF2B5EF4-FFF2-40B4-BE49-F238E27FC236}">
                <a16:creationId xmlns:a16="http://schemas.microsoft.com/office/drawing/2014/main" id="{75CEABE1-28BC-1136-2F0B-A85809D7AF31}"/>
              </a:ext>
            </a:extLst>
          </p:cNvPr>
          <p:cNvSpPr txBox="1"/>
          <p:nvPr/>
        </p:nvSpPr>
        <p:spPr>
          <a:xfrm>
            <a:off x="9030712" y="1448474"/>
            <a:ext cx="2872672" cy="4247317"/>
          </a:xfrm>
          <a:prstGeom prst="rect">
            <a:avLst/>
          </a:prstGeom>
          <a:noFill/>
        </p:spPr>
        <p:txBody>
          <a:bodyPr wrap="square" rtlCol="0">
            <a:spAutoFit/>
          </a:bodyPr>
          <a:lstStyle/>
          <a:p>
            <a:r>
              <a:rPr lang="es-MX" dirty="0" err="1"/>
              <a:t>Children</a:t>
            </a:r>
            <a:r>
              <a:rPr lang="es-MX" dirty="0"/>
              <a:t> absorbe </a:t>
            </a:r>
            <a:r>
              <a:rPr lang="es-MX" dirty="0" err="1"/>
              <a:t>everything</a:t>
            </a:r>
            <a:r>
              <a:rPr lang="es-MX" dirty="0"/>
              <a:t>!</a:t>
            </a:r>
          </a:p>
          <a:p>
            <a:endParaRPr lang="es-MX" dirty="0"/>
          </a:p>
          <a:p>
            <a:r>
              <a:rPr lang="es-MX" dirty="0" err="1"/>
              <a:t>Their</a:t>
            </a:r>
            <a:r>
              <a:rPr lang="es-MX" dirty="0"/>
              <a:t> </a:t>
            </a:r>
            <a:r>
              <a:rPr lang="es-MX" dirty="0" err="1"/>
              <a:t>ears</a:t>
            </a:r>
            <a:r>
              <a:rPr lang="es-MX" dirty="0"/>
              <a:t> are </a:t>
            </a:r>
            <a:r>
              <a:rPr lang="es-MX" dirty="0" err="1"/>
              <a:t>being</a:t>
            </a:r>
            <a:r>
              <a:rPr lang="es-MX" dirty="0"/>
              <a:t> </a:t>
            </a:r>
            <a:r>
              <a:rPr lang="es-MX" dirty="0" err="1"/>
              <a:t>trained</a:t>
            </a:r>
            <a:endParaRPr lang="es-MX" dirty="0"/>
          </a:p>
          <a:p>
            <a:endParaRPr lang="es-MX" dirty="0"/>
          </a:p>
          <a:p>
            <a:r>
              <a:rPr lang="en-US" dirty="0"/>
              <a:t>Distorted or untuned sounds teach the ear to accept imprecision</a:t>
            </a:r>
          </a:p>
          <a:p>
            <a:endParaRPr lang="en-US" dirty="0"/>
          </a:p>
          <a:p>
            <a:r>
              <a:rPr lang="en-US" dirty="0"/>
              <a:t>Real Instruments offer</a:t>
            </a:r>
            <a:br>
              <a:rPr lang="en-US" dirty="0"/>
            </a:br>
            <a:endParaRPr lang="en-US" dirty="0"/>
          </a:p>
          <a:p>
            <a:pPr marL="285750" indent="-285750">
              <a:buFont typeface="Arial" panose="020B0604020202020204" pitchFamily="34" charset="0"/>
              <a:buChar char="•"/>
            </a:pPr>
            <a:r>
              <a:rPr lang="en-US" dirty="0"/>
              <a:t>Truth, </a:t>
            </a:r>
          </a:p>
          <a:p>
            <a:pPr marL="285750" indent="-285750">
              <a:buFont typeface="Arial" panose="020B0604020202020204" pitchFamily="34" charset="0"/>
              <a:buChar char="•"/>
            </a:pPr>
            <a:r>
              <a:rPr lang="en-US" dirty="0"/>
              <a:t>Beauty and </a:t>
            </a:r>
          </a:p>
          <a:p>
            <a:pPr marL="285750" indent="-285750">
              <a:buFont typeface="Arial" panose="020B0604020202020204" pitchFamily="34" charset="0"/>
              <a:buChar char="•"/>
            </a:pPr>
            <a:r>
              <a:rPr lang="en-US" dirty="0"/>
              <a:t>Accuracy</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_photograph_in_a_Montessori_classroom_shows_three.png"/>
          <p:cNvPicPr>
            <a:picLocks noChangeAspect="1"/>
          </p:cNvPicPr>
          <p:nvPr/>
        </p:nvPicPr>
        <p:blipFill>
          <a:blip r:embed="rId3"/>
          <a:stretch>
            <a:fillRect/>
          </a:stretch>
        </p:blipFill>
        <p:spPr>
          <a:xfrm>
            <a:off x="277827" y="199495"/>
            <a:ext cx="9688514" cy="6459009"/>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925DA-2EEF-5023-AC4A-76032474C99D}"/>
              </a:ext>
            </a:extLst>
          </p:cNvPr>
          <p:cNvSpPr>
            <a:spLocks noGrp="1"/>
          </p:cNvSpPr>
          <p:nvPr>
            <p:ph type="title"/>
          </p:nvPr>
        </p:nvSpPr>
        <p:spPr>
          <a:xfrm>
            <a:off x="451178" y="411636"/>
            <a:ext cx="4266680" cy="615553"/>
          </a:xfrm>
        </p:spPr>
        <p:txBody>
          <a:bodyPr/>
          <a:lstStyle/>
          <a:p>
            <a:r>
              <a:rPr lang="es-MX" dirty="0"/>
              <a:t>1 – </a:t>
            </a:r>
            <a:r>
              <a:rPr lang="es-MX" dirty="0" err="1"/>
              <a:t>Rythm</a:t>
            </a:r>
            <a:r>
              <a:rPr lang="es-MX" dirty="0"/>
              <a:t> &amp; </a:t>
            </a:r>
            <a:r>
              <a:rPr lang="es-MX" dirty="0" err="1"/>
              <a:t>Movement</a:t>
            </a:r>
            <a:br>
              <a:rPr lang="es-MX" dirty="0"/>
            </a:br>
            <a:r>
              <a:rPr lang="es-MX" sz="1800" dirty="0"/>
              <a:t>(</a:t>
            </a:r>
            <a:r>
              <a:rPr lang="es-MX" sz="1800" dirty="0" err="1"/>
              <a:t>First</a:t>
            </a:r>
            <a:r>
              <a:rPr lang="es-MX" sz="1800" dirty="0"/>
              <a:t> musical </a:t>
            </a:r>
            <a:r>
              <a:rPr lang="es-MX" sz="1800" dirty="0" err="1"/>
              <a:t>exploration</a:t>
            </a:r>
            <a:r>
              <a:rPr lang="es-MX" sz="1800" dirty="0"/>
              <a:t> </a:t>
            </a:r>
            <a:r>
              <a:rPr lang="es-MX" sz="1800" dirty="0" err="1"/>
              <a:t>Ages</a:t>
            </a:r>
            <a:r>
              <a:rPr lang="es-MX" sz="1800" dirty="0"/>
              <a:t> 2-4)</a:t>
            </a:r>
            <a:endParaRPr lang="en-US" sz="1800" dirty="0"/>
          </a:p>
        </p:txBody>
      </p:sp>
      <p:sp>
        <p:nvSpPr>
          <p:cNvPr id="4" name="Text Placeholder 3">
            <a:extLst>
              <a:ext uri="{FF2B5EF4-FFF2-40B4-BE49-F238E27FC236}">
                <a16:creationId xmlns:a16="http://schemas.microsoft.com/office/drawing/2014/main" id="{4C89FA8B-BFFB-383B-53E3-5554EA70250B}"/>
              </a:ext>
            </a:extLst>
          </p:cNvPr>
          <p:cNvSpPr>
            <a:spLocks noGrp="1"/>
          </p:cNvSpPr>
          <p:nvPr>
            <p:ph type="body" sz="half" idx="2"/>
          </p:nvPr>
        </p:nvSpPr>
        <p:spPr>
          <a:xfrm>
            <a:off x="517890" y="1348164"/>
            <a:ext cx="4372105" cy="5285701"/>
          </a:xfrm>
        </p:spPr>
        <p:txBody>
          <a:bodyPr>
            <a:normAutofit fontScale="92500" lnSpcReduction="10000"/>
          </a:bodyPr>
          <a:lstStyle/>
          <a:p>
            <a:r>
              <a:rPr lang="en-US" b="1" dirty="0"/>
              <a:t>Suggested Instruments</a:t>
            </a:r>
          </a:p>
          <a:p>
            <a:r>
              <a:rPr lang="en-US" b="1" dirty="0"/>
              <a:t>1. Hand Drum (real drum)</a:t>
            </a:r>
            <a:endParaRPr lang="en-US" dirty="0"/>
          </a:p>
          <a:p>
            <a:r>
              <a:rPr lang="en-US" dirty="0"/>
              <a:t>Natural or high-quality synthetic drumhead</a:t>
            </a:r>
          </a:p>
          <a:p>
            <a:r>
              <a:rPr lang="en-US" dirty="0"/>
              <a:t>Small to medium size</a:t>
            </a:r>
          </a:p>
          <a:p>
            <a:r>
              <a:rPr lang="en-US" dirty="0"/>
              <a:t>Foundation for pulse and coordination</a:t>
            </a:r>
          </a:p>
          <a:p>
            <a:r>
              <a:rPr lang="en-US" b="1" dirty="0"/>
              <a:t>2. Wooden Rhythm Sticks (claves)</a:t>
            </a:r>
            <a:endParaRPr lang="en-US" dirty="0"/>
          </a:p>
          <a:p>
            <a:r>
              <a:rPr lang="en-US" dirty="0"/>
              <a:t>Solid wood</a:t>
            </a:r>
          </a:p>
          <a:p>
            <a:r>
              <a:rPr lang="en-US" dirty="0"/>
              <a:t>Excellent for bilateral coordination</a:t>
            </a:r>
          </a:p>
          <a:p>
            <a:r>
              <a:rPr lang="en-US" b="1" dirty="0"/>
              <a:t>3. Small Frame Drum with Mallet</a:t>
            </a:r>
            <a:endParaRPr lang="en-US" dirty="0"/>
          </a:p>
          <a:p>
            <a:r>
              <a:rPr lang="en-US" dirty="0"/>
              <a:t>Encourages gentle, controlled movement</a:t>
            </a:r>
          </a:p>
          <a:p>
            <a:r>
              <a:rPr lang="en-US" dirty="0"/>
              <a:t>Introduces dynamic control</a:t>
            </a:r>
          </a:p>
          <a:p>
            <a:r>
              <a:rPr lang="en-US" b="1" dirty="0"/>
              <a:t>4. Sleigh Bells (tuned)</a:t>
            </a:r>
            <a:endParaRPr lang="en-US" dirty="0"/>
          </a:p>
          <a:p>
            <a:r>
              <a:rPr lang="en-US" dirty="0"/>
              <a:t>Ring or wrist style</a:t>
            </a:r>
          </a:p>
          <a:p>
            <a:r>
              <a:rPr lang="en-US" dirty="0"/>
              <a:t>Ideal for walking with rhythm</a:t>
            </a:r>
          </a:p>
          <a:p>
            <a:r>
              <a:rPr lang="en-US" b="1" dirty="0"/>
              <a:t>5. Natural Shakers (seeds, rice, metal)</a:t>
            </a:r>
            <a:endParaRPr lang="en-US" dirty="0"/>
          </a:p>
          <a:p>
            <a:r>
              <a:rPr lang="en-US" dirty="0"/>
              <a:t>Clear, defined sound (not harsh)</a:t>
            </a:r>
          </a:p>
          <a:p>
            <a:r>
              <a:rPr lang="en-US" dirty="0"/>
              <a:t>Limit to one or two variations</a:t>
            </a:r>
          </a:p>
          <a:p>
            <a:endParaRPr lang="en-US" dirty="0"/>
          </a:p>
        </p:txBody>
      </p:sp>
      <p:pic>
        <p:nvPicPr>
          <p:cNvPr id="5" name="Content Placeholder 4" descr="A_digital_photograph_captures_four_young_children_.png">
            <a:extLst>
              <a:ext uri="{FF2B5EF4-FFF2-40B4-BE49-F238E27FC236}">
                <a16:creationId xmlns:a16="http://schemas.microsoft.com/office/drawing/2014/main" id="{06DE4900-E66E-C0F7-138F-CA6EC814C9F6}"/>
              </a:ext>
            </a:extLst>
          </p:cNvPr>
          <p:cNvPicPr>
            <a:picLocks noGrp="1" noChangeAspect="1"/>
          </p:cNvPicPr>
          <p:nvPr>
            <p:ph idx="1"/>
          </p:nvPr>
        </p:nvPicPr>
        <p:blipFill>
          <a:blip r:embed="rId3"/>
          <a:stretch>
            <a:fillRect/>
          </a:stretch>
        </p:blipFill>
        <p:spPr>
          <a:xfrm>
            <a:off x="4889995" y="1349767"/>
            <a:ext cx="7012668" cy="4675112"/>
          </a:xfrm>
          <a:prstGeom prst="rect">
            <a:avLst/>
          </a:prstGeom>
        </p:spPr>
      </p:pic>
      <p:sp>
        <p:nvSpPr>
          <p:cNvPr id="6" name="TextBox 5">
            <a:extLst>
              <a:ext uri="{FF2B5EF4-FFF2-40B4-BE49-F238E27FC236}">
                <a16:creationId xmlns:a16="http://schemas.microsoft.com/office/drawing/2014/main" id="{714D7DD0-AF62-45C4-E7A5-5E52E334D94D}"/>
              </a:ext>
            </a:extLst>
          </p:cNvPr>
          <p:cNvSpPr txBox="1"/>
          <p:nvPr/>
        </p:nvSpPr>
        <p:spPr>
          <a:xfrm>
            <a:off x="7731368" y="224960"/>
            <a:ext cx="2476960" cy="615553"/>
          </a:xfrm>
          <a:prstGeom prst="rect">
            <a:avLst/>
          </a:prstGeom>
          <a:noFill/>
        </p:spPr>
        <p:txBody>
          <a:bodyPr wrap="none">
            <a:spAutoFit/>
          </a:bodyPr>
          <a:lstStyle/>
          <a:p>
            <a:pPr algn="ctr"/>
            <a:r>
              <a:rPr lang="es-MX" sz="3400" dirty="0">
                <a:solidFill>
                  <a:srgbClr val="F5F2EB"/>
                </a:solidFill>
                <a:latin typeface="Times New Roman"/>
              </a:rPr>
              <a:t>Music </a:t>
            </a:r>
            <a:r>
              <a:rPr lang="es-MX" sz="3400" dirty="0" err="1">
                <a:solidFill>
                  <a:srgbClr val="F5F2EB"/>
                </a:solidFill>
                <a:latin typeface="Times New Roman"/>
              </a:rPr>
              <a:t>Shelfs</a:t>
            </a:r>
            <a:endParaRPr sz="3400" dirty="0">
              <a:solidFill>
                <a:srgbClr val="F5F2EB"/>
              </a:solidFill>
              <a:latin typeface="Times New Roman"/>
            </a:endParaRPr>
          </a:p>
        </p:txBody>
      </p:sp>
    </p:spTree>
    <p:extLst>
      <p:ext uri="{BB962C8B-B14F-4D97-AF65-F5344CB8AC3E}">
        <p14:creationId xmlns:p14="http://schemas.microsoft.com/office/powerpoint/2010/main" val="6693249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F454A0-41D5-4947-BE90-F8F3D93D55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EC688F-1CF6-D70F-DADD-F54D52D77166}"/>
              </a:ext>
            </a:extLst>
          </p:cNvPr>
          <p:cNvSpPr>
            <a:spLocks noGrp="1"/>
          </p:cNvSpPr>
          <p:nvPr>
            <p:ph type="title"/>
          </p:nvPr>
        </p:nvSpPr>
        <p:spPr>
          <a:xfrm>
            <a:off x="451178" y="411636"/>
            <a:ext cx="4266680" cy="615553"/>
          </a:xfrm>
        </p:spPr>
        <p:txBody>
          <a:bodyPr/>
          <a:lstStyle/>
          <a:p>
            <a:r>
              <a:rPr lang="es-MX" dirty="0"/>
              <a:t>1 – </a:t>
            </a:r>
            <a:r>
              <a:rPr lang="es-MX" dirty="0" err="1"/>
              <a:t>Rythm</a:t>
            </a:r>
            <a:r>
              <a:rPr lang="es-MX" dirty="0"/>
              <a:t> &amp; </a:t>
            </a:r>
            <a:r>
              <a:rPr lang="es-MX" dirty="0" err="1"/>
              <a:t>Movement</a:t>
            </a:r>
            <a:br>
              <a:rPr lang="es-MX" dirty="0"/>
            </a:br>
            <a:r>
              <a:rPr lang="es-MX" sz="1800" dirty="0"/>
              <a:t>(</a:t>
            </a:r>
            <a:r>
              <a:rPr lang="es-MX" sz="1800" dirty="0" err="1"/>
              <a:t>First</a:t>
            </a:r>
            <a:r>
              <a:rPr lang="es-MX" sz="1800" dirty="0"/>
              <a:t> musical </a:t>
            </a:r>
            <a:r>
              <a:rPr lang="es-MX" sz="1800" dirty="0" err="1"/>
              <a:t>exploration</a:t>
            </a:r>
            <a:r>
              <a:rPr lang="es-MX" sz="1800" dirty="0"/>
              <a:t> </a:t>
            </a:r>
            <a:r>
              <a:rPr lang="es-MX" sz="1800" dirty="0" err="1"/>
              <a:t>Ages</a:t>
            </a:r>
            <a:r>
              <a:rPr lang="es-MX" sz="1800" dirty="0"/>
              <a:t> 2-4)</a:t>
            </a:r>
            <a:endParaRPr lang="en-US" sz="1800" dirty="0"/>
          </a:p>
        </p:txBody>
      </p:sp>
      <p:sp>
        <p:nvSpPr>
          <p:cNvPr id="4" name="Text Placeholder 3">
            <a:extLst>
              <a:ext uri="{FF2B5EF4-FFF2-40B4-BE49-F238E27FC236}">
                <a16:creationId xmlns:a16="http://schemas.microsoft.com/office/drawing/2014/main" id="{FFF573F9-01D2-CDEB-4DAC-8D530D92A4CF}"/>
              </a:ext>
            </a:extLst>
          </p:cNvPr>
          <p:cNvSpPr>
            <a:spLocks noGrp="1"/>
          </p:cNvSpPr>
          <p:nvPr>
            <p:ph type="body" sz="half" idx="2"/>
          </p:nvPr>
        </p:nvSpPr>
        <p:spPr>
          <a:xfrm>
            <a:off x="517890" y="1755972"/>
            <a:ext cx="4372105" cy="4877893"/>
          </a:xfrm>
        </p:spPr>
        <p:txBody>
          <a:bodyPr>
            <a:normAutofit/>
          </a:bodyPr>
          <a:lstStyle/>
          <a:p>
            <a:r>
              <a:rPr lang="en-US" sz="2000" b="1" dirty="0"/>
              <a:t>Developmental Benefits</a:t>
            </a:r>
            <a:br>
              <a:rPr lang="en-US" sz="2000" b="1" dirty="0"/>
            </a:br>
            <a:endParaRPr lang="en-US" sz="2000" b="1" dirty="0"/>
          </a:p>
          <a:p>
            <a:pPr marL="285750" indent="-285750">
              <a:buFont typeface="Arial" panose="020B0604020202020204" pitchFamily="34" charset="0"/>
              <a:buChar char="•"/>
            </a:pPr>
            <a:r>
              <a:rPr lang="en-US" sz="2000" dirty="0"/>
              <a:t>Internal sense of pulse</a:t>
            </a:r>
            <a:br>
              <a:rPr lang="en-US" sz="2000" dirty="0"/>
            </a:br>
            <a:endParaRPr lang="en-US" sz="2000" dirty="0"/>
          </a:p>
          <a:p>
            <a:pPr marL="285750" indent="-285750">
              <a:buFont typeface="Arial" panose="020B0604020202020204" pitchFamily="34" charset="0"/>
              <a:buChar char="•"/>
            </a:pPr>
            <a:r>
              <a:rPr lang="en-US" sz="2000" dirty="0"/>
              <a:t>Gross motor coordination</a:t>
            </a:r>
            <a:br>
              <a:rPr lang="en-US" sz="2000" dirty="0"/>
            </a:br>
            <a:endParaRPr lang="en-US" sz="2000" dirty="0"/>
          </a:p>
          <a:p>
            <a:pPr marL="285750" indent="-285750">
              <a:buFont typeface="Arial" panose="020B0604020202020204" pitchFamily="34" charset="0"/>
              <a:buChar char="•"/>
            </a:pPr>
            <a:r>
              <a:rPr lang="en-US" sz="2000" dirty="0"/>
              <a:t>Emotional regulation</a:t>
            </a:r>
            <a:br>
              <a:rPr lang="en-US" sz="2000" dirty="0"/>
            </a:br>
            <a:endParaRPr lang="en-US" sz="2000" dirty="0"/>
          </a:p>
          <a:p>
            <a:pPr marL="285750" indent="-285750">
              <a:buFont typeface="Arial" panose="020B0604020202020204" pitchFamily="34" charset="0"/>
              <a:buChar char="•"/>
            </a:pPr>
            <a:r>
              <a:rPr lang="en-US" sz="2000" dirty="0"/>
              <a:t>Movement control</a:t>
            </a:r>
            <a:br>
              <a:rPr lang="en-US" sz="2000" dirty="0"/>
            </a:br>
            <a:endParaRPr lang="en-US" sz="2000" dirty="0"/>
          </a:p>
          <a:p>
            <a:pPr marL="285750" indent="-285750">
              <a:buFont typeface="Arial" panose="020B0604020202020204" pitchFamily="34" charset="0"/>
              <a:buChar char="•"/>
            </a:pPr>
            <a:r>
              <a:rPr lang="en-US" sz="2000" dirty="0"/>
              <a:t>Body awareness</a:t>
            </a:r>
          </a:p>
          <a:p>
            <a:endParaRPr lang="en-US" dirty="0"/>
          </a:p>
        </p:txBody>
      </p:sp>
      <p:pic>
        <p:nvPicPr>
          <p:cNvPr id="5" name="Content Placeholder 4" descr="A_digital_photograph_captures_four_young_children_.png">
            <a:extLst>
              <a:ext uri="{FF2B5EF4-FFF2-40B4-BE49-F238E27FC236}">
                <a16:creationId xmlns:a16="http://schemas.microsoft.com/office/drawing/2014/main" id="{4E574900-660B-2D3E-E3AE-A359C79DC472}"/>
              </a:ext>
            </a:extLst>
          </p:cNvPr>
          <p:cNvPicPr>
            <a:picLocks noGrp="1" noChangeAspect="1"/>
          </p:cNvPicPr>
          <p:nvPr>
            <p:ph idx="1"/>
          </p:nvPr>
        </p:nvPicPr>
        <p:blipFill>
          <a:blip r:embed="rId3"/>
          <a:stretch>
            <a:fillRect/>
          </a:stretch>
        </p:blipFill>
        <p:spPr>
          <a:xfrm>
            <a:off x="4889995" y="1349767"/>
            <a:ext cx="7012668" cy="4675112"/>
          </a:xfrm>
          <a:prstGeom prst="rect">
            <a:avLst/>
          </a:prstGeom>
        </p:spPr>
      </p:pic>
      <p:sp>
        <p:nvSpPr>
          <p:cNvPr id="6" name="TextBox 5">
            <a:extLst>
              <a:ext uri="{FF2B5EF4-FFF2-40B4-BE49-F238E27FC236}">
                <a16:creationId xmlns:a16="http://schemas.microsoft.com/office/drawing/2014/main" id="{3A5C710A-6D63-9787-1DC1-3E030F358A99}"/>
              </a:ext>
            </a:extLst>
          </p:cNvPr>
          <p:cNvSpPr txBox="1"/>
          <p:nvPr/>
        </p:nvSpPr>
        <p:spPr>
          <a:xfrm>
            <a:off x="7731368" y="224960"/>
            <a:ext cx="2476960" cy="615553"/>
          </a:xfrm>
          <a:prstGeom prst="rect">
            <a:avLst/>
          </a:prstGeom>
          <a:noFill/>
        </p:spPr>
        <p:txBody>
          <a:bodyPr wrap="none">
            <a:spAutoFit/>
          </a:bodyPr>
          <a:lstStyle/>
          <a:p>
            <a:pPr algn="ctr"/>
            <a:r>
              <a:rPr lang="es-MX" sz="3400" dirty="0">
                <a:solidFill>
                  <a:srgbClr val="F5F2EB"/>
                </a:solidFill>
                <a:latin typeface="Times New Roman"/>
              </a:rPr>
              <a:t>Music </a:t>
            </a:r>
            <a:r>
              <a:rPr lang="es-MX" sz="3400" dirty="0" err="1">
                <a:solidFill>
                  <a:srgbClr val="F5F2EB"/>
                </a:solidFill>
                <a:latin typeface="Times New Roman"/>
              </a:rPr>
              <a:t>Shelfs</a:t>
            </a:r>
            <a:endParaRPr sz="3400" dirty="0">
              <a:solidFill>
                <a:srgbClr val="F5F2EB"/>
              </a:solidFill>
              <a:latin typeface="Times New Roman"/>
            </a:endParaRPr>
          </a:p>
        </p:txBody>
      </p:sp>
    </p:spTree>
    <p:extLst>
      <p:ext uri="{BB962C8B-B14F-4D97-AF65-F5344CB8AC3E}">
        <p14:creationId xmlns:p14="http://schemas.microsoft.com/office/powerpoint/2010/main" val="35393317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96AA57-94F3-50FA-69CE-57041E378E0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257E68-053D-326A-B524-E639B0C9EF06}"/>
              </a:ext>
            </a:extLst>
          </p:cNvPr>
          <p:cNvSpPr>
            <a:spLocks noGrp="1"/>
          </p:cNvSpPr>
          <p:nvPr>
            <p:ph type="title"/>
          </p:nvPr>
        </p:nvSpPr>
        <p:spPr>
          <a:xfrm>
            <a:off x="451178" y="411636"/>
            <a:ext cx="4266680" cy="615553"/>
          </a:xfrm>
        </p:spPr>
        <p:txBody>
          <a:bodyPr/>
          <a:lstStyle/>
          <a:p>
            <a:r>
              <a:rPr lang="es-MX" dirty="0"/>
              <a:t>2 – Melody &amp; </a:t>
            </a:r>
            <a:r>
              <a:rPr lang="es-MX" dirty="0" err="1"/>
              <a:t>Listening</a:t>
            </a:r>
            <a:br>
              <a:rPr lang="es-MX" dirty="0"/>
            </a:br>
            <a:r>
              <a:rPr lang="es-MX" sz="1800" dirty="0"/>
              <a:t>(</a:t>
            </a:r>
            <a:r>
              <a:rPr lang="es-MX" sz="1800" dirty="0" err="1"/>
              <a:t>Refinement</a:t>
            </a:r>
            <a:r>
              <a:rPr lang="es-MX" sz="1800" dirty="0"/>
              <a:t> of </a:t>
            </a:r>
            <a:r>
              <a:rPr lang="es-MX" sz="1800" dirty="0" err="1"/>
              <a:t>the</a:t>
            </a:r>
            <a:r>
              <a:rPr lang="es-MX" sz="1800" dirty="0"/>
              <a:t> </a:t>
            </a:r>
            <a:r>
              <a:rPr lang="es-MX" sz="1800" dirty="0" err="1"/>
              <a:t>ear</a:t>
            </a:r>
            <a:r>
              <a:rPr lang="es-MX" sz="1800" dirty="0"/>
              <a:t> </a:t>
            </a:r>
            <a:r>
              <a:rPr lang="es-MX" sz="1800" dirty="0" err="1"/>
              <a:t>Ages</a:t>
            </a:r>
            <a:r>
              <a:rPr lang="es-MX" sz="1800" dirty="0"/>
              <a:t> 3-5)</a:t>
            </a:r>
            <a:endParaRPr lang="en-US" sz="1800" dirty="0"/>
          </a:p>
        </p:txBody>
      </p:sp>
      <p:sp>
        <p:nvSpPr>
          <p:cNvPr id="4" name="Text Placeholder 3">
            <a:extLst>
              <a:ext uri="{FF2B5EF4-FFF2-40B4-BE49-F238E27FC236}">
                <a16:creationId xmlns:a16="http://schemas.microsoft.com/office/drawing/2014/main" id="{04AD5302-E902-58CE-0D0A-CF062F89A76E}"/>
              </a:ext>
            </a:extLst>
          </p:cNvPr>
          <p:cNvSpPr>
            <a:spLocks noGrp="1"/>
          </p:cNvSpPr>
          <p:nvPr>
            <p:ph type="body" sz="half" idx="2"/>
          </p:nvPr>
        </p:nvSpPr>
        <p:spPr>
          <a:xfrm>
            <a:off x="517890" y="1348164"/>
            <a:ext cx="4372105" cy="5285701"/>
          </a:xfrm>
        </p:spPr>
        <p:txBody>
          <a:bodyPr>
            <a:normAutofit fontScale="92500" lnSpcReduction="10000"/>
          </a:bodyPr>
          <a:lstStyle/>
          <a:p>
            <a:r>
              <a:rPr lang="en-US" b="1" dirty="0"/>
              <a:t>Suggested Instruments</a:t>
            </a:r>
          </a:p>
          <a:p>
            <a:r>
              <a:rPr lang="en-US" b="1" dirty="0"/>
              <a:t>1. Montessori Bells (tuned bells)</a:t>
            </a:r>
            <a:endParaRPr lang="en-US" dirty="0"/>
          </a:p>
          <a:p>
            <a:r>
              <a:rPr lang="en-US" dirty="0"/>
              <a:t>Ideally chromatic</a:t>
            </a:r>
          </a:p>
          <a:p>
            <a:r>
              <a:rPr lang="en-US" dirty="0"/>
              <a:t>With dampers</a:t>
            </a:r>
          </a:p>
          <a:p>
            <a:r>
              <a:rPr lang="en-US" dirty="0"/>
              <a:t>Cornerstone material for ear training</a:t>
            </a:r>
          </a:p>
          <a:p>
            <a:r>
              <a:rPr lang="en-US" b="1" dirty="0"/>
              <a:t>2. Small Wooden Xylophone (accurately tuned)</a:t>
            </a:r>
            <a:endParaRPr lang="en-US" dirty="0"/>
          </a:p>
          <a:p>
            <a:r>
              <a:rPr lang="en-US" dirty="0"/>
              <a:t>Wooden or metal bars</a:t>
            </a:r>
          </a:p>
          <a:p>
            <a:r>
              <a:rPr lang="en-US" dirty="0"/>
              <a:t>One or two soft mallets</a:t>
            </a:r>
          </a:p>
          <a:p>
            <a:r>
              <a:rPr lang="en-US" b="1" dirty="0"/>
              <a:t>3. Child-Sized Glockenspiel (real, tuned)</a:t>
            </a:r>
            <a:endParaRPr lang="en-US" dirty="0"/>
          </a:p>
          <a:p>
            <a:r>
              <a:rPr lang="en-US" dirty="0"/>
              <a:t>Bright but controlled tone</a:t>
            </a:r>
          </a:p>
          <a:p>
            <a:r>
              <a:rPr lang="en-US" dirty="0"/>
              <a:t>Clear pitch discrimination</a:t>
            </a:r>
          </a:p>
          <a:p>
            <a:r>
              <a:rPr lang="en-US" b="1" dirty="0"/>
              <a:t>4. Tone Bars (individual pitch bars)</a:t>
            </a:r>
            <a:endParaRPr lang="en-US" dirty="0"/>
          </a:p>
          <a:p>
            <a:r>
              <a:rPr lang="en-US" dirty="0"/>
              <a:t>Excellent for auditory discrimination</a:t>
            </a:r>
          </a:p>
          <a:p>
            <a:r>
              <a:rPr lang="en-US" dirty="0"/>
              <a:t>Isolates the concept of pitch</a:t>
            </a:r>
          </a:p>
          <a:p>
            <a:r>
              <a:rPr lang="en-US" b="1" dirty="0"/>
              <a:t>5. Small String Instrument (optional)</a:t>
            </a:r>
            <a:endParaRPr lang="en-US" dirty="0"/>
          </a:p>
          <a:p>
            <a:r>
              <a:rPr lang="en-US" dirty="0"/>
              <a:t>Real ukulele or small lyre</a:t>
            </a:r>
          </a:p>
          <a:p>
            <a:r>
              <a:rPr lang="en-US" dirty="0"/>
              <a:t>For exploring vibration, not performance</a:t>
            </a:r>
          </a:p>
        </p:txBody>
      </p:sp>
      <p:sp>
        <p:nvSpPr>
          <p:cNvPr id="6" name="TextBox 5">
            <a:extLst>
              <a:ext uri="{FF2B5EF4-FFF2-40B4-BE49-F238E27FC236}">
                <a16:creationId xmlns:a16="http://schemas.microsoft.com/office/drawing/2014/main" id="{AFCB8D62-5343-7702-CDE5-1C19F425ABE1}"/>
              </a:ext>
            </a:extLst>
          </p:cNvPr>
          <p:cNvSpPr txBox="1"/>
          <p:nvPr/>
        </p:nvSpPr>
        <p:spPr>
          <a:xfrm>
            <a:off x="7731368" y="224960"/>
            <a:ext cx="2476960" cy="615553"/>
          </a:xfrm>
          <a:prstGeom prst="rect">
            <a:avLst/>
          </a:prstGeom>
          <a:noFill/>
        </p:spPr>
        <p:txBody>
          <a:bodyPr wrap="none">
            <a:spAutoFit/>
          </a:bodyPr>
          <a:lstStyle/>
          <a:p>
            <a:pPr algn="ctr"/>
            <a:r>
              <a:rPr lang="es-MX" sz="3400" dirty="0">
                <a:solidFill>
                  <a:srgbClr val="F5F2EB"/>
                </a:solidFill>
                <a:latin typeface="Times New Roman"/>
              </a:rPr>
              <a:t>Music </a:t>
            </a:r>
            <a:r>
              <a:rPr lang="es-MX" sz="3400" dirty="0" err="1">
                <a:solidFill>
                  <a:srgbClr val="F5F2EB"/>
                </a:solidFill>
                <a:latin typeface="Times New Roman"/>
              </a:rPr>
              <a:t>Shelfs</a:t>
            </a:r>
            <a:endParaRPr sz="3400" dirty="0">
              <a:solidFill>
                <a:srgbClr val="F5F2EB"/>
              </a:solidFill>
              <a:latin typeface="Times New Roman"/>
            </a:endParaRPr>
          </a:p>
        </p:txBody>
      </p:sp>
      <p:pic>
        <p:nvPicPr>
          <p:cNvPr id="7" name="Picture 6">
            <a:extLst>
              <a:ext uri="{FF2B5EF4-FFF2-40B4-BE49-F238E27FC236}">
                <a16:creationId xmlns:a16="http://schemas.microsoft.com/office/drawing/2014/main" id="{A5DF04BB-4556-8879-78B9-AFEC763AACCD}"/>
              </a:ext>
            </a:extLst>
          </p:cNvPr>
          <p:cNvPicPr>
            <a:picLocks noChangeAspect="1"/>
          </p:cNvPicPr>
          <p:nvPr/>
        </p:nvPicPr>
        <p:blipFill>
          <a:blip r:embed="rId3"/>
          <a:stretch>
            <a:fillRect/>
          </a:stretch>
        </p:blipFill>
        <p:spPr>
          <a:xfrm>
            <a:off x="4713240" y="1318266"/>
            <a:ext cx="7059920" cy="4706613"/>
          </a:xfrm>
          <a:prstGeom prst="rect">
            <a:avLst/>
          </a:prstGeom>
        </p:spPr>
      </p:pic>
    </p:spTree>
    <p:extLst>
      <p:ext uri="{BB962C8B-B14F-4D97-AF65-F5344CB8AC3E}">
        <p14:creationId xmlns:p14="http://schemas.microsoft.com/office/powerpoint/2010/main" val="1020209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584CEE-1A97-0E6A-7A90-4D23816AF6A4}"/>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B347B937-FDE7-1C59-37CE-038FC04A9126}"/>
              </a:ext>
            </a:extLst>
          </p:cNvPr>
          <p:cNvSpPr>
            <a:spLocks noGrp="1"/>
          </p:cNvSpPr>
          <p:nvPr>
            <p:ph type="body" sz="half" idx="2"/>
          </p:nvPr>
        </p:nvSpPr>
        <p:spPr>
          <a:xfrm>
            <a:off x="517890" y="1980107"/>
            <a:ext cx="4372105" cy="4877893"/>
          </a:xfrm>
        </p:spPr>
        <p:txBody>
          <a:bodyPr>
            <a:normAutofit/>
          </a:bodyPr>
          <a:lstStyle/>
          <a:p>
            <a:r>
              <a:rPr lang="en-US" sz="2000" b="1" dirty="0"/>
              <a:t>Developmental Benefits</a:t>
            </a:r>
            <a:br>
              <a:rPr lang="en-US" sz="2000" b="1" dirty="0"/>
            </a:br>
            <a:endParaRPr lang="en-US" sz="2000" b="1" dirty="0"/>
          </a:p>
          <a:p>
            <a:pPr marL="285750" indent="-285750">
              <a:buFont typeface="Arial" panose="020B0604020202020204" pitchFamily="34" charset="0"/>
              <a:buChar char="•"/>
            </a:pPr>
            <a:r>
              <a:rPr lang="en-US" sz="2000" dirty="0"/>
              <a:t>Auditory discrimination</a:t>
            </a:r>
          </a:p>
          <a:p>
            <a:pPr marL="285750" indent="-285750">
              <a:buFont typeface="Arial" panose="020B0604020202020204" pitchFamily="34" charset="0"/>
              <a:buChar char="•"/>
            </a:pPr>
            <a:r>
              <a:rPr lang="en-US" sz="2000" dirty="0"/>
              <a:t>Sound memory</a:t>
            </a:r>
          </a:p>
          <a:p>
            <a:pPr marL="285750" indent="-285750">
              <a:buFont typeface="Arial" panose="020B0604020202020204" pitchFamily="34" charset="0"/>
              <a:buChar char="•"/>
            </a:pPr>
            <a:r>
              <a:rPr lang="en-US" sz="2000" dirty="0"/>
              <a:t>Sustained attention</a:t>
            </a:r>
          </a:p>
          <a:p>
            <a:pPr marL="285750" indent="-285750">
              <a:buFont typeface="Arial" panose="020B0604020202020204" pitchFamily="34" charset="0"/>
              <a:buChar char="•"/>
            </a:pPr>
            <a:r>
              <a:rPr lang="en-US" sz="2000" dirty="0"/>
              <a:t>Indirect preparation for language and mathematics</a:t>
            </a:r>
          </a:p>
          <a:p>
            <a:pPr marL="285750" indent="-285750">
              <a:buFont typeface="Arial" panose="020B0604020202020204" pitchFamily="34" charset="0"/>
              <a:buChar char="•"/>
            </a:pPr>
            <a:r>
              <a:rPr lang="en-US" sz="2000" dirty="0"/>
              <a:t>Aesthetic sensitivity</a:t>
            </a:r>
          </a:p>
        </p:txBody>
      </p:sp>
      <p:pic>
        <p:nvPicPr>
          <p:cNvPr id="5" name="Content Placeholder 4" descr="A_digital_photograph_captures_four_young_children_.png">
            <a:extLst>
              <a:ext uri="{FF2B5EF4-FFF2-40B4-BE49-F238E27FC236}">
                <a16:creationId xmlns:a16="http://schemas.microsoft.com/office/drawing/2014/main" id="{2095218B-F409-EE80-E717-0EDEDBD838C4}"/>
              </a:ext>
            </a:extLst>
          </p:cNvPr>
          <p:cNvPicPr>
            <a:picLocks noGrp="1" noChangeAspect="1"/>
          </p:cNvPicPr>
          <p:nvPr>
            <p:ph idx="1"/>
          </p:nvPr>
        </p:nvPicPr>
        <p:blipFill>
          <a:blip r:embed="rId3"/>
          <a:stretch>
            <a:fillRect/>
          </a:stretch>
        </p:blipFill>
        <p:spPr>
          <a:xfrm>
            <a:off x="4889995" y="1349767"/>
            <a:ext cx="7012668" cy="4675112"/>
          </a:xfrm>
          <a:prstGeom prst="rect">
            <a:avLst/>
          </a:prstGeom>
        </p:spPr>
      </p:pic>
      <p:sp>
        <p:nvSpPr>
          <p:cNvPr id="6" name="TextBox 5">
            <a:extLst>
              <a:ext uri="{FF2B5EF4-FFF2-40B4-BE49-F238E27FC236}">
                <a16:creationId xmlns:a16="http://schemas.microsoft.com/office/drawing/2014/main" id="{9B0A81AB-5274-0EB8-000D-D83CC1A64E2B}"/>
              </a:ext>
            </a:extLst>
          </p:cNvPr>
          <p:cNvSpPr txBox="1"/>
          <p:nvPr/>
        </p:nvSpPr>
        <p:spPr>
          <a:xfrm>
            <a:off x="7731368" y="224960"/>
            <a:ext cx="2476960" cy="615553"/>
          </a:xfrm>
          <a:prstGeom prst="rect">
            <a:avLst/>
          </a:prstGeom>
          <a:noFill/>
        </p:spPr>
        <p:txBody>
          <a:bodyPr wrap="none">
            <a:spAutoFit/>
          </a:bodyPr>
          <a:lstStyle/>
          <a:p>
            <a:pPr algn="ctr"/>
            <a:r>
              <a:rPr lang="es-MX" sz="3400" dirty="0">
                <a:solidFill>
                  <a:srgbClr val="F5F2EB"/>
                </a:solidFill>
                <a:latin typeface="Times New Roman"/>
              </a:rPr>
              <a:t>Music </a:t>
            </a:r>
            <a:r>
              <a:rPr lang="es-MX" sz="3400" dirty="0" err="1">
                <a:solidFill>
                  <a:srgbClr val="F5F2EB"/>
                </a:solidFill>
                <a:latin typeface="Times New Roman"/>
              </a:rPr>
              <a:t>Shelfs</a:t>
            </a:r>
            <a:endParaRPr sz="3400" dirty="0">
              <a:solidFill>
                <a:srgbClr val="F5F2EB"/>
              </a:solidFill>
              <a:latin typeface="Times New Roman"/>
            </a:endParaRPr>
          </a:p>
        </p:txBody>
      </p:sp>
      <p:sp>
        <p:nvSpPr>
          <p:cNvPr id="11" name="Title 1">
            <a:extLst>
              <a:ext uri="{FF2B5EF4-FFF2-40B4-BE49-F238E27FC236}">
                <a16:creationId xmlns:a16="http://schemas.microsoft.com/office/drawing/2014/main" id="{75E89F2B-6B37-AC0A-F682-87664D63DC5A}"/>
              </a:ext>
            </a:extLst>
          </p:cNvPr>
          <p:cNvSpPr txBox="1">
            <a:spLocks/>
          </p:cNvSpPr>
          <p:nvPr/>
        </p:nvSpPr>
        <p:spPr>
          <a:xfrm>
            <a:off x="451178" y="411636"/>
            <a:ext cx="4266680" cy="615553"/>
          </a:xfrm>
          <a:prstGeom prst="rect">
            <a:avLst/>
          </a:prstGeom>
        </p:spPr>
        <p:txBody>
          <a:bodyPr vert="horz" lIns="91440" tIns="45720" rIns="91440" bIns="45720" rtlCol="0" anchor="b">
            <a:noAutofit/>
          </a:bodyPr>
          <a:lstStyle>
            <a:lvl1pPr algn="l" defTabSz="457200" rtl="0" eaLnBrk="1" latinLnBrk="0" hangingPunct="1">
              <a:spcBef>
                <a:spcPct val="0"/>
              </a:spcBef>
              <a:buNone/>
              <a:defRPr sz="24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MX"/>
              <a:t>2 – Melody &amp; Listening</a:t>
            </a:r>
            <a:br>
              <a:rPr lang="es-MX"/>
            </a:br>
            <a:r>
              <a:rPr lang="es-MX" sz="1800"/>
              <a:t>(Refinement of the ear Ages 3-5)</a:t>
            </a:r>
            <a:endParaRPr lang="en-US" sz="1800" dirty="0"/>
          </a:p>
        </p:txBody>
      </p:sp>
    </p:spTree>
    <p:extLst>
      <p:ext uri="{BB962C8B-B14F-4D97-AF65-F5344CB8AC3E}">
        <p14:creationId xmlns:p14="http://schemas.microsoft.com/office/powerpoint/2010/main" val="42273025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D3AA3A-BEC9-40D2-5582-A4962AD13843}"/>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70563E97-51B1-A540-98B7-199CA0B497C4}"/>
              </a:ext>
            </a:extLst>
          </p:cNvPr>
          <p:cNvSpPr>
            <a:spLocks noGrp="1"/>
          </p:cNvSpPr>
          <p:nvPr>
            <p:ph type="body" sz="half" idx="2"/>
          </p:nvPr>
        </p:nvSpPr>
        <p:spPr>
          <a:xfrm>
            <a:off x="260901" y="1405086"/>
            <a:ext cx="4966554" cy="4877893"/>
          </a:xfrm>
        </p:spPr>
        <p:txBody>
          <a:bodyPr>
            <a:normAutofit fontScale="92500" lnSpcReduction="10000"/>
          </a:bodyPr>
          <a:lstStyle/>
          <a:p>
            <a:r>
              <a:rPr lang="en-US" sz="1900" b="1" dirty="0"/>
              <a:t>SHELF DESIGN (VERY IMPORTANT)</a:t>
            </a:r>
          </a:p>
          <a:p>
            <a:r>
              <a:rPr lang="en-US" sz="1900" b="1" i="1" dirty="0"/>
              <a:t>Height</a:t>
            </a:r>
          </a:p>
          <a:p>
            <a:r>
              <a:rPr lang="en-US" sz="1900" dirty="0"/>
              <a:t>At the chest level of the youngest child</a:t>
            </a:r>
          </a:p>
          <a:p>
            <a:r>
              <a:rPr lang="en-US" sz="1900" b="1" i="1" dirty="0"/>
              <a:t>Material</a:t>
            </a:r>
          </a:p>
          <a:p>
            <a:r>
              <a:rPr lang="en-US" sz="1900" dirty="0"/>
              <a:t>Natural wood (birch, maple, pine)</a:t>
            </a:r>
          </a:p>
          <a:p>
            <a:r>
              <a:rPr lang="en-US" sz="1900" dirty="0"/>
              <a:t>Neutral tones, no bright colors</a:t>
            </a:r>
          </a:p>
          <a:p>
            <a:r>
              <a:rPr lang="en-US" sz="1900" b="1" i="1" dirty="0"/>
              <a:t>Order</a:t>
            </a:r>
          </a:p>
          <a:p>
            <a:r>
              <a:rPr lang="en-US" sz="1900" dirty="0"/>
              <a:t>Each instrument has a defined place</a:t>
            </a:r>
          </a:p>
          <a:p>
            <a:r>
              <a:rPr lang="en-US" sz="1900" b="1" i="1" dirty="0"/>
              <a:t>No stacking</a:t>
            </a:r>
          </a:p>
          <a:p>
            <a:r>
              <a:rPr lang="en-US" sz="1900" u="sng" dirty="0"/>
              <a:t>Always returned to the same spot</a:t>
            </a:r>
          </a:p>
          <a:p>
            <a:r>
              <a:rPr lang="en-US" sz="1900" b="1" i="1" dirty="0"/>
              <a:t>Quantity</a:t>
            </a:r>
          </a:p>
          <a:p>
            <a:r>
              <a:rPr lang="en-US" sz="1900" dirty="0"/>
              <a:t>Better to have 6 well-chosen instruments</a:t>
            </a:r>
            <a:br>
              <a:rPr lang="en-US" sz="1900" dirty="0"/>
            </a:br>
            <a:r>
              <a:rPr lang="en-US" sz="1900" dirty="0"/>
              <a:t>than 15 poorly tuned ones</a:t>
            </a:r>
          </a:p>
        </p:txBody>
      </p:sp>
      <p:sp>
        <p:nvSpPr>
          <p:cNvPr id="6" name="TextBox 5">
            <a:extLst>
              <a:ext uri="{FF2B5EF4-FFF2-40B4-BE49-F238E27FC236}">
                <a16:creationId xmlns:a16="http://schemas.microsoft.com/office/drawing/2014/main" id="{C2EBF5BF-08BF-D1D5-3097-A8473C025629}"/>
              </a:ext>
            </a:extLst>
          </p:cNvPr>
          <p:cNvSpPr txBox="1"/>
          <p:nvPr/>
        </p:nvSpPr>
        <p:spPr>
          <a:xfrm>
            <a:off x="7731368" y="224960"/>
            <a:ext cx="2476960" cy="615553"/>
          </a:xfrm>
          <a:prstGeom prst="rect">
            <a:avLst/>
          </a:prstGeom>
          <a:noFill/>
        </p:spPr>
        <p:txBody>
          <a:bodyPr wrap="none">
            <a:spAutoFit/>
          </a:bodyPr>
          <a:lstStyle/>
          <a:p>
            <a:pPr algn="ctr"/>
            <a:r>
              <a:rPr lang="es-MX" sz="3400" dirty="0">
                <a:solidFill>
                  <a:srgbClr val="F5F2EB"/>
                </a:solidFill>
                <a:latin typeface="Times New Roman"/>
              </a:rPr>
              <a:t>Music </a:t>
            </a:r>
            <a:r>
              <a:rPr lang="es-MX" sz="3400" dirty="0" err="1">
                <a:solidFill>
                  <a:srgbClr val="F5F2EB"/>
                </a:solidFill>
                <a:latin typeface="Times New Roman"/>
              </a:rPr>
              <a:t>Shelfs</a:t>
            </a:r>
            <a:endParaRPr sz="3400" dirty="0">
              <a:solidFill>
                <a:srgbClr val="F5F2EB"/>
              </a:solidFill>
              <a:latin typeface="Times New Roman"/>
            </a:endParaRPr>
          </a:p>
        </p:txBody>
      </p:sp>
      <p:sp>
        <p:nvSpPr>
          <p:cNvPr id="11" name="Title 1">
            <a:extLst>
              <a:ext uri="{FF2B5EF4-FFF2-40B4-BE49-F238E27FC236}">
                <a16:creationId xmlns:a16="http://schemas.microsoft.com/office/drawing/2014/main" id="{4BA59ECD-DA2C-859C-DA26-C5D4AC8E7634}"/>
              </a:ext>
            </a:extLst>
          </p:cNvPr>
          <p:cNvSpPr txBox="1">
            <a:spLocks/>
          </p:cNvSpPr>
          <p:nvPr/>
        </p:nvSpPr>
        <p:spPr>
          <a:xfrm>
            <a:off x="451178" y="411636"/>
            <a:ext cx="4266680" cy="615553"/>
          </a:xfrm>
          <a:prstGeom prst="rect">
            <a:avLst/>
          </a:prstGeom>
        </p:spPr>
        <p:txBody>
          <a:bodyPr vert="horz" lIns="91440" tIns="45720" rIns="91440" bIns="45720" rtlCol="0" anchor="b">
            <a:noAutofit/>
          </a:bodyPr>
          <a:lstStyle>
            <a:lvl1pPr algn="l" defTabSz="457200" rtl="0" eaLnBrk="1" latinLnBrk="0" hangingPunct="1">
              <a:spcBef>
                <a:spcPct val="0"/>
              </a:spcBef>
              <a:buNone/>
              <a:defRPr sz="24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MX" sz="4000" b="1" dirty="0"/>
              <a:t>3 – </a:t>
            </a:r>
            <a:r>
              <a:rPr lang="es-MX" sz="4000" b="1" dirty="0" err="1"/>
              <a:t>Shelf</a:t>
            </a:r>
            <a:r>
              <a:rPr lang="es-MX" sz="4000" b="1" dirty="0"/>
              <a:t> </a:t>
            </a:r>
            <a:r>
              <a:rPr lang="es-MX" sz="4000" b="1" dirty="0" err="1"/>
              <a:t>Design</a:t>
            </a:r>
            <a:endParaRPr lang="en-US" sz="4000" b="1" dirty="0"/>
          </a:p>
        </p:txBody>
      </p:sp>
      <p:pic>
        <p:nvPicPr>
          <p:cNvPr id="8" name="Content Placeholder 7">
            <a:extLst>
              <a:ext uri="{FF2B5EF4-FFF2-40B4-BE49-F238E27FC236}">
                <a16:creationId xmlns:a16="http://schemas.microsoft.com/office/drawing/2014/main" id="{BE000639-D2EC-3A4F-2885-3D342F89D917}"/>
              </a:ext>
            </a:extLst>
          </p:cNvPr>
          <p:cNvPicPr>
            <a:picLocks noGrp="1" noChangeAspect="1"/>
          </p:cNvPicPr>
          <p:nvPr>
            <p:ph idx="1"/>
          </p:nvPr>
        </p:nvPicPr>
        <p:blipFill>
          <a:blip r:embed="rId3"/>
          <a:stretch>
            <a:fillRect/>
          </a:stretch>
        </p:blipFill>
        <p:spPr>
          <a:xfrm>
            <a:off x="5316787" y="1469822"/>
            <a:ext cx="6534665" cy="4356443"/>
          </a:xfrm>
        </p:spPr>
      </p:pic>
      <p:sp>
        <p:nvSpPr>
          <p:cNvPr id="9" name="TextBox 8">
            <a:extLst>
              <a:ext uri="{FF2B5EF4-FFF2-40B4-BE49-F238E27FC236}">
                <a16:creationId xmlns:a16="http://schemas.microsoft.com/office/drawing/2014/main" id="{F83EEA79-7168-179E-4456-19289539E450}"/>
              </a:ext>
            </a:extLst>
          </p:cNvPr>
          <p:cNvSpPr txBox="1"/>
          <p:nvPr/>
        </p:nvSpPr>
        <p:spPr>
          <a:xfrm>
            <a:off x="833479" y="6211669"/>
            <a:ext cx="11017973" cy="646331"/>
          </a:xfrm>
          <a:prstGeom prst="rect">
            <a:avLst/>
          </a:prstGeom>
          <a:noFill/>
        </p:spPr>
        <p:txBody>
          <a:bodyPr wrap="square" rtlCol="0">
            <a:spAutoFit/>
          </a:bodyPr>
          <a:lstStyle/>
          <a:p>
            <a:r>
              <a:rPr lang="en-US" b="1" i="1" dirty="0"/>
              <a:t>In Montessori, music is not entertainment — it is education for the ear, the body, and the soul</a:t>
            </a:r>
            <a:r>
              <a:rPr lang="en-US" i="1" dirty="0"/>
              <a:t>.</a:t>
            </a:r>
            <a:endParaRPr lang="en-US" dirty="0"/>
          </a:p>
          <a:p>
            <a:endParaRPr lang="en-US" dirty="0"/>
          </a:p>
        </p:txBody>
      </p:sp>
    </p:spTree>
    <p:extLst>
      <p:ext uri="{BB962C8B-B14F-4D97-AF65-F5344CB8AC3E}">
        <p14:creationId xmlns:p14="http://schemas.microsoft.com/office/powerpoint/2010/main" val="19121058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E54F745-7A1D-05E1-D1D9-EEA0888F307E}"/>
              </a:ext>
            </a:extLst>
          </p:cNvPr>
          <p:cNvPicPr>
            <a:picLocks noChangeAspect="1"/>
          </p:cNvPicPr>
          <p:nvPr/>
        </p:nvPicPr>
        <p:blipFill>
          <a:blip r:embed="rId3"/>
          <a:stretch>
            <a:fillRect/>
          </a:stretch>
        </p:blipFill>
        <p:spPr>
          <a:xfrm>
            <a:off x="503613" y="274317"/>
            <a:ext cx="9077502" cy="6051667"/>
          </a:xfrm>
          <a:prstGeom prst="rect">
            <a:avLst/>
          </a:prstGeom>
        </p:spPr>
      </p:pic>
      <p:sp>
        <p:nvSpPr>
          <p:cNvPr id="6" name="TextBox 5">
            <a:extLst>
              <a:ext uri="{FF2B5EF4-FFF2-40B4-BE49-F238E27FC236}">
                <a16:creationId xmlns:a16="http://schemas.microsoft.com/office/drawing/2014/main" id="{AD60F894-0102-E7AD-8520-46A6947818C8}"/>
              </a:ext>
            </a:extLst>
          </p:cNvPr>
          <p:cNvSpPr txBox="1"/>
          <p:nvPr/>
        </p:nvSpPr>
        <p:spPr>
          <a:xfrm>
            <a:off x="10009848" y="3013501"/>
            <a:ext cx="1925904" cy="830997"/>
          </a:xfrm>
          <a:prstGeom prst="rect">
            <a:avLst/>
          </a:prstGeom>
          <a:noFill/>
        </p:spPr>
        <p:txBody>
          <a:bodyPr wrap="square" rtlCol="0">
            <a:spAutoFit/>
          </a:bodyPr>
          <a:lstStyle/>
          <a:p>
            <a:r>
              <a:rPr lang="es-MX" sz="4800" b="1" dirty="0"/>
              <a:t>Q&amp;A</a:t>
            </a:r>
            <a:endParaRPr lang="en-US" sz="4800" b="1"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F4AC5E-6ADD-D556-BC61-ABB5F7125587}"/>
              </a:ext>
            </a:extLst>
          </p:cNvPr>
          <p:cNvPicPr>
            <a:picLocks noChangeAspect="1"/>
          </p:cNvPicPr>
          <p:nvPr/>
        </p:nvPicPr>
        <p:blipFill>
          <a:blip r:embed="rId3"/>
          <a:stretch>
            <a:fillRect/>
          </a:stretch>
        </p:blipFill>
        <p:spPr>
          <a:xfrm>
            <a:off x="420486" y="590435"/>
            <a:ext cx="8515696" cy="5677130"/>
          </a:xfrm>
          <a:prstGeom prst="rect">
            <a:avLst/>
          </a:prstGeom>
        </p:spPr>
      </p:pic>
      <p:sp>
        <p:nvSpPr>
          <p:cNvPr id="4" name="TextBox 3">
            <a:extLst>
              <a:ext uri="{FF2B5EF4-FFF2-40B4-BE49-F238E27FC236}">
                <a16:creationId xmlns:a16="http://schemas.microsoft.com/office/drawing/2014/main" id="{2019AA24-B266-3EA3-735C-71A88A61776D}"/>
              </a:ext>
            </a:extLst>
          </p:cNvPr>
          <p:cNvSpPr txBox="1"/>
          <p:nvPr/>
        </p:nvSpPr>
        <p:spPr>
          <a:xfrm>
            <a:off x="9102436" y="714894"/>
            <a:ext cx="3009207" cy="1477328"/>
          </a:xfrm>
          <a:prstGeom prst="rect">
            <a:avLst/>
          </a:prstGeom>
          <a:noFill/>
        </p:spPr>
        <p:txBody>
          <a:bodyPr wrap="square" rtlCol="0">
            <a:spAutoFit/>
          </a:bodyPr>
          <a:lstStyle/>
          <a:p>
            <a:r>
              <a:rPr lang="es-MX" b="1" dirty="0" err="1"/>
              <a:t>Contact</a:t>
            </a:r>
            <a:r>
              <a:rPr lang="es-MX" b="1" dirty="0"/>
              <a:t>:</a:t>
            </a:r>
            <a:br>
              <a:rPr lang="es-MX" dirty="0"/>
            </a:br>
            <a:br>
              <a:rPr lang="es-MX" dirty="0"/>
            </a:br>
            <a:r>
              <a:rPr lang="es-MX" dirty="0"/>
              <a:t>Arturo de la Mora</a:t>
            </a:r>
            <a:br>
              <a:rPr lang="es-MX" dirty="0"/>
            </a:br>
            <a:endParaRPr lang="es-MX" dirty="0"/>
          </a:p>
          <a:p>
            <a:r>
              <a:rPr lang="es-MX" dirty="0"/>
              <a:t>Arturo@ngmschools.com</a:t>
            </a:r>
            <a:endParaRPr lang="en-US" dirty="0"/>
          </a:p>
        </p:txBody>
      </p:sp>
      <p:graphicFrame>
        <p:nvGraphicFramePr>
          <p:cNvPr id="5" name="Object 4">
            <a:extLst>
              <a:ext uri="{FF2B5EF4-FFF2-40B4-BE49-F238E27FC236}">
                <a16:creationId xmlns:a16="http://schemas.microsoft.com/office/drawing/2014/main" id="{A29C1C8D-DE21-0095-E085-CC0371243640}"/>
              </a:ext>
            </a:extLst>
          </p:cNvPr>
          <p:cNvGraphicFramePr>
            <a:graphicFrameLocks noChangeAspect="1"/>
          </p:cNvGraphicFramePr>
          <p:nvPr>
            <p:extLst>
              <p:ext uri="{D42A27DB-BD31-4B8C-83A1-F6EECF244321}">
                <p14:modId xmlns:p14="http://schemas.microsoft.com/office/powerpoint/2010/main" val="104697801"/>
              </p:ext>
            </p:extLst>
          </p:nvPr>
        </p:nvGraphicFramePr>
        <p:xfrm>
          <a:off x="9592888" y="2682297"/>
          <a:ext cx="2021112" cy="3585268"/>
        </p:xfrm>
        <a:graphic>
          <a:graphicData uri="http://schemas.openxmlformats.org/presentationml/2006/ole">
            <mc:AlternateContent xmlns:mc="http://schemas.openxmlformats.org/markup-compatibility/2006">
              <mc:Choice xmlns:v="urn:schemas-microsoft-com:vml" Requires="v">
                <p:oleObj r:id="rId4" imgW="11757115" imgH="20859408" progId="">
                  <p:embed/>
                </p:oleObj>
              </mc:Choice>
              <mc:Fallback>
                <p:oleObj r:id="rId4" imgW="11757115" imgH="20859408" progId="">
                  <p:embed/>
                  <p:pic>
                    <p:nvPicPr>
                      <p:cNvPr id="0" name=""/>
                      <p:cNvPicPr/>
                      <p:nvPr/>
                    </p:nvPicPr>
                    <p:blipFill>
                      <a:blip r:embed="rId5"/>
                      <a:stretch>
                        <a:fillRect/>
                      </a:stretch>
                    </p:blipFill>
                    <p:spPr>
                      <a:xfrm>
                        <a:off x="9592888" y="2682297"/>
                        <a:ext cx="2021112" cy="3585268"/>
                      </a:xfrm>
                      <a:prstGeom prst="rect">
                        <a:avLst/>
                      </a:prstGeom>
                    </p:spPr>
                  </p:pic>
                </p:oleObj>
              </mc:Fallback>
            </mc:AlternateContent>
          </a:graphicData>
        </a:graphic>
      </p:graphicFrame>
    </p:spTree>
    <p:extLst>
      <p:ext uri="{BB962C8B-B14F-4D97-AF65-F5344CB8AC3E}">
        <p14:creationId xmlns:p14="http://schemas.microsoft.com/office/powerpoint/2010/main" val="18412259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a:extLst>
            <a:ext uri="{FF2B5EF4-FFF2-40B4-BE49-F238E27FC236}">
              <a16:creationId xmlns:a16="http://schemas.microsoft.com/office/drawing/2014/main" id="{1B6860B9-098C-DF9D-90B6-EAE01B86545F}"/>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2" name="Picture 11">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4" name="Oval 13">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6" name="Picture 15">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8" name="Picture 17">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0" name="Rectangle 19">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Rectangle 21">
            <a:extLst>
              <a:ext uri="{FF2B5EF4-FFF2-40B4-BE49-F238E27FC236}">
                <a16:creationId xmlns:a16="http://schemas.microsoft.com/office/drawing/2014/main" id="{F3F4807A-5068-4492-8025-D75F320E90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665E38D-4105-58CB-68A9-7DC5217C5713}"/>
              </a:ext>
            </a:extLst>
          </p:cNvPr>
          <p:cNvSpPr txBox="1"/>
          <p:nvPr/>
        </p:nvSpPr>
        <p:spPr>
          <a:xfrm>
            <a:off x="8000837" y="1325880"/>
            <a:ext cx="3543464" cy="3066507"/>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100">
                <a:solidFill>
                  <a:srgbClr val="EBEBEB"/>
                </a:solidFill>
                <a:latin typeface="+mj-lt"/>
                <a:ea typeface="+mj-ea"/>
                <a:cs typeface="+mj-cs"/>
              </a:rPr>
              <a:t>Genius flourishes in a prepared environment.</a:t>
            </a:r>
          </a:p>
        </p:txBody>
      </p:sp>
      <p:sp>
        <p:nvSpPr>
          <p:cNvPr id="24" name="Freeform 36">
            <a:extLst>
              <a:ext uri="{FF2B5EF4-FFF2-40B4-BE49-F238E27FC236}">
                <a16:creationId xmlns:a16="http://schemas.microsoft.com/office/drawing/2014/main" id="{B24996F8-180C-4DCB-8A26-DFA336CDE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413666" y="0"/>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sp>
        <p:nvSpPr>
          <p:cNvPr id="26" name="Rectangle 25">
            <a:extLst>
              <a:ext uri="{FF2B5EF4-FFF2-40B4-BE49-F238E27FC236}">
                <a16:creationId xmlns:a16="http://schemas.microsoft.com/office/drawing/2014/main" id="{630182B0-3559-41D5-9EBC-0BD86BEDA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7" name="Picture 6">
            <a:extLst>
              <a:ext uri="{FF2B5EF4-FFF2-40B4-BE49-F238E27FC236}">
                <a16:creationId xmlns:a16="http://schemas.microsoft.com/office/drawing/2014/main" id="{2B922E16-2CD3-FAEF-3738-3DACBE0C8167}"/>
              </a:ext>
            </a:extLst>
          </p:cNvPr>
          <p:cNvPicPr>
            <a:picLocks noChangeAspect="1"/>
          </p:cNvPicPr>
          <p:nvPr/>
        </p:nvPicPr>
        <p:blipFill>
          <a:blip r:embed="rId8"/>
          <a:stretch>
            <a:fillRect/>
          </a:stretch>
        </p:blipFill>
        <p:spPr>
          <a:xfrm>
            <a:off x="225286" y="996639"/>
            <a:ext cx="7297082" cy="4864721"/>
          </a:xfrm>
          <a:prstGeom prst="rect">
            <a:avLst/>
          </a:prstGeom>
        </p:spPr>
      </p:pic>
    </p:spTree>
    <p:extLst>
      <p:ext uri="{BB962C8B-B14F-4D97-AF65-F5344CB8AC3E}">
        <p14:creationId xmlns:p14="http://schemas.microsoft.com/office/powerpoint/2010/main" val="3066649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59229" y="7655"/>
            <a:ext cx="7529754" cy="1138773"/>
          </a:xfrm>
          <a:prstGeom prst="rect">
            <a:avLst/>
          </a:prstGeom>
          <a:noFill/>
        </p:spPr>
        <p:txBody>
          <a:bodyPr wrap="none">
            <a:spAutoFit/>
          </a:bodyPr>
          <a:lstStyle/>
          <a:p>
            <a:pPr algn="r"/>
            <a:r>
              <a:rPr sz="3400" dirty="0">
                <a:solidFill>
                  <a:srgbClr val="F5F2EB"/>
                </a:solidFill>
                <a:latin typeface="Times New Roman"/>
              </a:rPr>
              <a:t>Montessori Environment Music</a:t>
            </a:r>
            <a:br>
              <a:rPr dirty="0"/>
            </a:br>
            <a:r>
              <a:rPr sz="3400" dirty="0">
                <a:solidFill>
                  <a:srgbClr val="F5F2EB"/>
                </a:solidFill>
                <a:latin typeface="Times New Roman"/>
              </a:rPr>
              <a:t>Free for Montessori Teachers and Schools</a:t>
            </a:r>
          </a:p>
        </p:txBody>
      </p:sp>
      <p:graphicFrame>
        <p:nvGraphicFramePr>
          <p:cNvPr id="3" name="Object 2">
            <a:extLst>
              <a:ext uri="{FF2B5EF4-FFF2-40B4-BE49-F238E27FC236}">
                <a16:creationId xmlns:a16="http://schemas.microsoft.com/office/drawing/2014/main" id="{0C9A0654-A409-04C2-34AB-FFF41C849386}"/>
              </a:ext>
            </a:extLst>
          </p:cNvPr>
          <p:cNvGraphicFramePr>
            <a:graphicFrameLocks noChangeAspect="1"/>
          </p:cNvGraphicFramePr>
          <p:nvPr>
            <p:extLst>
              <p:ext uri="{D42A27DB-BD31-4B8C-83A1-F6EECF244321}">
                <p14:modId xmlns:p14="http://schemas.microsoft.com/office/powerpoint/2010/main" val="1357415402"/>
              </p:ext>
            </p:extLst>
          </p:nvPr>
        </p:nvGraphicFramePr>
        <p:xfrm>
          <a:off x="818061" y="1292717"/>
          <a:ext cx="4940300" cy="5418137"/>
        </p:xfrm>
        <a:graphic>
          <a:graphicData uri="http://schemas.openxmlformats.org/presentationml/2006/ole">
            <mc:AlternateContent xmlns:mc="http://schemas.openxmlformats.org/markup-compatibility/2006">
              <mc:Choice xmlns:v="urn:schemas-microsoft-com:vml" Requires="v">
                <p:oleObj r:id="rId3" imgW="13364992" imgH="14657230" progId="">
                  <p:embed/>
                </p:oleObj>
              </mc:Choice>
              <mc:Fallback>
                <p:oleObj r:id="rId3" imgW="13364992" imgH="14657230" progId="">
                  <p:embed/>
                  <p:pic>
                    <p:nvPicPr>
                      <p:cNvPr id="0" name=""/>
                      <p:cNvPicPr/>
                      <p:nvPr/>
                    </p:nvPicPr>
                    <p:blipFill>
                      <a:blip r:embed="rId4"/>
                      <a:stretch>
                        <a:fillRect/>
                      </a:stretch>
                    </p:blipFill>
                    <p:spPr>
                      <a:xfrm>
                        <a:off x="818061" y="1292717"/>
                        <a:ext cx="4940300" cy="5418137"/>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id="{CF48D396-FA9C-0D7F-4BC7-23CA736CBC18}"/>
              </a:ext>
            </a:extLst>
          </p:cNvPr>
          <p:cNvGraphicFramePr>
            <a:graphicFrameLocks noChangeAspect="1"/>
          </p:cNvGraphicFramePr>
          <p:nvPr>
            <p:extLst>
              <p:ext uri="{D42A27DB-BD31-4B8C-83A1-F6EECF244321}">
                <p14:modId xmlns:p14="http://schemas.microsoft.com/office/powerpoint/2010/main" val="2232480521"/>
              </p:ext>
            </p:extLst>
          </p:nvPr>
        </p:nvGraphicFramePr>
        <p:xfrm>
          <a:off x="6833504" y="2423352"/>
          <a:ext cx="2021112" cy="3585268"/>
        </p:xfrm>
        <a:graphic>
          <a:graphicData uri="http://schemas.openxmlformats.org/presentationml/2006/ole">
            <mc:AlternateContent xmlns:mc="http://schemas.openxmlformats.org/markup-compatibility/2006">
              <mc:Choice xmlns:v="urn:schemas-microsoft-com:vml" Requires="v">
                <p:oleObj r:id="rId5" imgW="11757115" imgH="20859408" progId="">
                  <p:embed/>
                </p:oleObj>
              </mc:Choice>
              <mc:Fallback>
                <p:oleObj r:id="rId5" imgW="11757115" imgH="20859408" progId="">
                  <p:embed/>
                  <p:pic>
                    <p:nvPicPr>
                      <p:cNvPr id="5" name="Object 4">
                        <a:extLst>
                          <a:ext uri="{FF2B5EF4-FFF2-40B4-BE49-F238E27FC236}">
                            <a16:creationId xmlns:a16="http://schemas.microsoft.com/office/drawing/2014/main" id="{A29C1C8D-DE21-0095-E085-CC0371243640}"/>
                          </a:ext>
                        </a:extLst>
                      </p:cNvPr>
                      <p:cNvPicPr/>
                      <p:nvPr/>
                    </p:nvPicPr>
                    <p:blipFill>
                      <a:blip r:embed="rId6"/>
                      <a:stretch>
                        <a:fillRect/>
                      </a:stretch>
                    </p:blipFill>
                    <p:spPr>
                      <a:xfrm>
                        <a:off x="6833504" y="2423352"/>
                        <a:ext cx="2021112" cy="3585268"/>
                      </a:xfrm>
                      <a:prstGeom prst="rect">
                        <a:avLst/>
                      </a:prstGeom>
                    </p:spPr>
                  </p:pic>
                </p:oleObj>
              </mc:Fallback>
            </mc:AlternateContent>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CA6EA5-B74A-39F5-9D08-51A6220661A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ADCDE27-6164-6E6F-4FBF-3944EDC3202F}"/>
              </a:ext>
            </a:extLst>
          </p:cNvPr>
          <p:cNvPicPr>
            <a:picLocks noChangeAspect="1"/>
          </p:cNvPicPr>
          <p:nvPr/>
        </p:nvPicPr>
        <p:blipFill>
          <a:blip r:embed="rId3"/>
          <a:stretch>
            <a:fillRect/>
          </a:stretch>
        </p:blipFill>
        <p:spPr>
          <a:xfrm>
            <a:off x="663574" y="174625"/>
            <a:ext cx="9763125" cy="6508750"/>
          </a:xfrm>
          <a:prstGeom prst="rect">
            <a:avLst/>
          </a:prstGeom>
        </p:spPr>
      </p:pic>
    </p:spTree>
    <p:extLst>
      <p:ext uri="{BB962C8B-B14F-4D97-AF65-F5344CB8AC3E}">
        <p14:creationId xmlns:p14="http://schemas.microsoft.com/office/powerpoint/2010/main" val="3308960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C62B7-B27C-C742-6C0A-79ADB652BB05}"/>
              </a:ext>
            </a:extLst>
          </p:cNvPr>
          <p:cNvSpPr>
            <a:spLocks noGrp="1"/>
          </p:cNvSpPr>
          <p:nvPr>
            <p:ph type="title"/>
          </p:nvPr>
        </p:nvSpPr>
        <p:spPr>
          <a:xfrm>
            <a:off x="991324" y="286217"/>
            <a:ext cx="3401064" cy="974692"/>
          </a:xfrm>
        </p:spPr>
        <p:txBody>
          <a:bodyPr/>
          <a:lstStyle/>
          <a:p>
            <a:pPr algn="ctr"/>
            <a:r>
              <a:rPr lang="es-MX" dirty="0"/>
              <a:t>Wolfang Amadeus Mozart</a:t>
            </a:r>
            <a:endParaRPr lang="en-US" dirty="0"/>
          </a:p>
        </p:txBody>
      </p:sp>
      <p:sp>
        <p:nvSpPr>
          <p:cNvPr id="3" name="Content Placeholder 2">
            <a:extLst>
              <a:ext uri="{FF2B5EF4-FFF2-40B4-BE49-F238E27FC236}">
                <a16:creationId xmlns:a16="http://schemas.microsoft.com/office/drawing/2014/main" id="{C9D25DBF-AC5F-355D-8D91-200340E7B1DF}"/>
              </a:ext>
            </a:extLst>
          </p:cNvPr>
          <p:cNvSpPr>
            <a:spLocks noGrp="1"/>
          </p:cNvSpPr>
          <p:nvPr>
            <p:ph idx="1"/>
          </p:nvPr>
        </p:nvSpPr>
        <p:spPr>
          <a:xfrm>
            <a:off x="5776018" y="1476676"/>
            <a:ext cx="6226685" cy="4572000"/>
          </a:xfrm>
        </p:spPr>
        <p:txBody>
          <a:bodyPr>
            <a:normAutofit/>
          </a:bodyPr>
          <a:lstStyle/>
          <a:p>
            <a:r>
              <a:rPr lang="es-MX" sz="2800" dirty="0" err="1"/>
              <a:t>By</a:t>
            </a:r>
            <a:r>
              <a:rPr lang="es-MX" sz="2800" dirty="0"/>
              <a:t> 5 </a:t>
            </a:r>
            <a:r>
              <a:rPr lang="es-MX" sz="2800" dirty="0" err="1"/>
              <a:t>Composed</a:t>
            </a:r>
            <a:r>
              <a:rPr lang="es-MX" sz="2800" dirty="0"/>
              <a:t> </a:t>
            </a:r>
            <a:r>
              <a:rPr lang="es-MX" sz="2800" dirty="0" err="1"/>
              <a:t>his</a:t>
            </a:r>
            <a:r>
              <a:rPr lang="es-MX" sz="2800" dirty="0"/>
              <a:t> </a:t>
            </a:r>
            <a:r>
              <a:rPr lang="es-MX" sz="2800" dirty="0" err="1"/>
              <a:t>first</a:t>
            </a:r>
            <a:r>
              <a:rPr lang="es-MX" sz="2800" dirty="0"/>
              <a:t> </a:t>
            </a:r>
            <a:r>
              <a:rPr lang="es-MX" sz="2800" dirty="0" err="1"/>
              <a:t>piece</a:t>
            </a:r>
            <a:endParaRPr lang="es-MX" sz="2800" dirty="0"/>
          </a:p>
          <a:p>
            <a:r>
              <a:rPr lang="es-MX" sz="2800" dirty="0" err="1"/>
              <a:t>By</a:t>
            </a:r>
            <a:r>
              <a:rPr lang="es-MX" sz="2800" dirty="0"/>
              <a:t> 6 </a:t>
            </a:r>
            <a:r>
              <a:rPr lang="es-MX" sz="2800" dirty="0" err="1"/>
              <a:t>Performed</a:t>
            </a:r>
            <a:r>
              <a:rPr lang="es-MX" sz="2800" dirty="0"/>
              <a:t> </a:t>
            </a:r>
            <a:r>
              <a:rPr lang="es-MX" sz="2800" dirty="0" err="1"/>
              <a:t>for</a:t>
            </a:r>
            <a:r>
              <a:rPr lang="es-MX" sz="2800" dirty="0"/>
              <a:t> Royal </a:t>
            </a:r>
            <a:r>
              <a:rPr lang="es-MX" sz="2800" dirty="0" err="1"/>
              <a:t>Courts</a:t>
            </a:r>
            <a:endParaRPr lang="es-MX" sz="2800" dirty="0"/>
          </a:p>
          <a:p>
            <a:r>
              <a:rPr lang="es-MX" sz="2800" dirty="0" err="1"/>
              <a:t>By</a:t>
            </a:r>
            <a:r>
              <a:rPr lang="es-MX" sz="2800" dirty="0"/>
              <a:t> 7 </a:t>
            </a:r>
            <a:r>
              <a:rPr lang="es-MX" sz="2800" dirty="0" err="1"/>
              <a:t>Was</a:t>
            </a:r>
            <a:r>
              <a:rPr lang="es-MX" sz="2800" dirty="0"/>
              <a:t> </a:t>
            </a:r>
            <a:r>
              <a:rPr lang="es-MX" sz="2800" dirty="0" err="1"/>
              <a:t>Touring</a:t>
            </a:r>
            <a:r>
              <a:rPr lang="es-MX" sz="2800" dirty="0"/>
              <a:t> </a:t>
            </a:r>
            <a:r>
              <a:rPr lang="es-MX" sz="2800" dirty="0" err="1"/>
              <a:t>Europe</a:t>
            </a:r>
            <a:endParaRPr lang="es-MX" sz="2800" dirty="0"/>
          </a:p>
          <a:p>
            <a:r>
              <a:rPr lang="es-MX" sz="2800" dirty="0" err="1"/>
              <a:t>By</a:t>
            </a:r>
            <a:r>
              <a:rPr lang="es-MX" sz="2800" dirty="0"/>
              <a:t> 8 </a:t>
            </a:r>
            <a:r>
              <a:rPr lang="es-MX" sz="2800" dirty="0" err="1"/>
              <a:t>Wrote</a:t>
            </a:r>
            <a:r>
              <a:rPr lang="es-MX" sz="2800" dirty="0"/>
              <a:t> </a:t>
            </a:r>
            <a:r>
              <a:rPr lang="es-MX" sz="2800" dirty="0" err="1"/>
              <a:t>an</a:t>
            </a:r>
            <a:r>
              <a:rPr lang="es-MX" sz="2800" dirty="0"/>
              <a:t> </a:t>
            </a:r>
            <a:r>
              <a:rPr lang="es-MX" sz="2800" dirty="0" err="1"/>
              <a:t>entire</a:t>
            </a:r>
            <a:r>
              <a:rPr lang="es-MX" sz="2800" dirty="0"/>
              <a:t> </a:t>
            </a:r>
            <a:r>
              <a:rPr lang="es-MX" sz="2800" dirty="0" err="1"/>
              <a:t>symphony</a:t>
            </a:r>
            <a:endParaRPr lang="en-US" sz="2800" dirty="0"/>
          </a:p>
        </p:txBody>
      </p:sp>
      <p:pic>
        <p:nvPicPr>
          <p:cNvPr id="6" name="Picture 5">
            <a:extLst>
              <a:ext uri="{FF2B5EF4-FFF2-40B4-BE49-F238E27FC236}">
                <a16:creationId xmlns:a16="http://schemas.microsoft.com/office/drawing/2014/main" id="{EBA00F07-9573-8173-0355-7C4D778D7322}"/>
              </a:ext>
            </a:extLst>
          </p:cNvPr>
          <p:cNvPicPr>
            <a:picLocks noChangeAspect="1"/>
          </p:cNvPicPr>
          <p:nvPr/>
        </p:nvPicPr>
        <p:blipFill>
          <a:blip r:embed="rId3"/>
          <a:stretch>
            <a:fillRect/>
          </a:stretch>
        </p:blipFill>
        <p:spPr>
          <a:xfrm>
            <a:off x="525380" y="1260909"/>
            <a:ext cx="5014762" cy="5014762"/>
          </a:xfrm>
          <a:prstGeom prst="rect">
            <a:avLst/>
          </a:prstGeom>
        </p:spPr>
      </p:pic>
    </p:spTree>
    <p:extLst>
      <p:ext uri="{BB962C8B-B14F-4D97-AF65-F5344CB8AC3E}">
        <p14:creationId xmlns:p14="http://schemas.microsoft.com/office/powerpoint/2010/main" val="41801869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4B6870-E0D3-95C0-9F6B-9C4A1C4B85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C1663D-A8A3-EA2A-FA5B-3D9EF62E9E87}"/>
              </a:ext>
            </a:extLst>
          </p:cNvPr>
          <p:cNvSpPr>
            <a:spLocks noGrp="1"/>
          </p:cNvSpPr>
          <p:nvPr>
            <p:ph type="title"/>
          </p:nvPr>
        </p:nvSpPr>
        <p:spPr>
          <a:xfrm>
            <a:off x="991324" y="286217"/>
            <a:ext cx="3401064" cy="974692"/>
          </a:xfrm>
        </p:spPr>
        <p:txBody>
          <a:bodyPr/>
          <a:lstStyle/>
          <a:p>
            <a:pPr algn="ctr"/>
            <a:r>
              <a:rPr lang="es-MX" dirty="0"/>
              <a:t>Wolfang Amadeus Mozart</a:t>
            </a:r>
            <a:endParaRPr lang="en-US" dirty="0"/>
          </a:p>
        </p:txBody>
      </p:sp>
      <p:sp>
        <p:nvSpPr>
          <p:cNvPr id="3" name="Content Placeholder 2">
            <a:extLst>
              <a:ext uri="{FF2B5EF4-FFF2-40B4-BE49-F238E27FC236}">
                <a16:creationId xmlns:a16="http://schemas.microsoft.com/office/drawing/2014/main" id="{FC0CABA4-F2EF-EE9A-8F35-639B50F926AD}"/>
              </a:ext>
            </a:extLst>
          </p:cNvPr>
          <p:cNvSpPr>
            <a:spLocks noGrp="1"/>
          </p:cNvSpPr>
          <p:nvPr>
            <p:ph idx="1"/>
          </p:nvPr>
        </p:nvSpPr>
        <p:spPr>
          <a:xfrm>
            <a:off x="5776018" y="1260909"/>
            <a:ext cx="6063056" cy="5014762"/>
          </a:xfrm>
        </p:spPr>
        <p:txBody>
          <a:bodyPr>
            <a:normAutofit/>
          </a:bodyPr>
          <a:lstStyle/>
          <a:p>
            <a:pPr marL="0" indent="0">
              <a:buNone/>
            </a:pPr>
            <a:r>
              <a:rPr lang="es-MX" sz="3600" dirty="0" err="1"/>
              <a:t>What</a:t>
            </a:r>
            <a:r>
              <a:rPr lang="es-MX" sz="3600" dirty="0"/>
              <a:t> </a:t>
            </a:r>
            <a:r>
              <a:rPr lang="es-MX" sz="3600" dirty="0" err="1"/>
              <a:t>happened</a:t>
            </a:r>
            <a:r>
              <a:rPr lang="es-MX" sz="3600" dirty="0"/>
              <a:t> </a:t>
            </a:r>
            <a:r>
              <a:rPr lang="es-MX" sz="3600" dirty="0" err="1"/>
              <a:t>with</a:t>
            </a:r>
            <a:r>
              <a:rPr lang="es-MX" sz="3600" dirty="0"/>
              <a:t> </a:t>
            </a:r>
            <a:r>
              <a:rPr lang="es-MX" sz="3600" dirty="0" err="1"/>
              <a:t>him</a:t>
            </a:r>
            <a:br>
              <a:rPr lang="es-MX" sz="3600" dirty="0"/>
            </a:br>
            <a:r>
              <a:rPr lang="es-MX" sz="3600" dirty="0" err="1"/>
              <a:t>between</a:t>
            </a:r>
            <a:r>
              <a:rPr lang="es-MX" sz="3600" dirty="0"/>
              <a:t> </a:t>
            </a:r>
            <a:r>
              <a:rPr lang="es-MX" sz="3600" dirty="0" err="1"/>
              <a:t>ages</a:t>
            </a:r>
            <a:r>
              <a:rPr lang="es-MX" sz="3600" dirty="0"/>
              <a:t> 2 and 5 ?</a:t>
            </a:r>
            <a:endParaRPr lang="en-US" sz="3600" dirty="0"/>
          </a:p>
        </p:txBody>
      </p:sp>
      <p:pic>
        <p:nvPicPr>
          <p:cNvPr id="6" name="Picture 5">
            <a:extLst>
              <a:ext uri="{FF2B5EF4-FFF2-40B4-BE49-F238E27FC236}">
                <a16:creationId xmlns:a16="http://schemas.microsoft.com/office/drawing/2014/main" id="{A8164DD7-0CE9-1618-671D-B4223880BEDE}"/>
              </a:ext>
            </a:extLst>
          </p:cNvPr>
          <p:cNvPicPr>
            <a:picLocks noChangeAspect="1"/>
          </p:cNvPicPr>
          <p:nvPr/>
        </p:nvPicPr>
        <p:blipFill>
          <a:blip r:embed="rId3"/>
          <a:stretch>
            <a:fillRect/>
          </a:stretch>
        </p:blipFill>
        <p:spPr>
          <a:xfrm>
            <a:off x="525380" y="1260909"/>
            <a:ext cx="5014762" cy="5014762"/>
          </a:xfrm>
          <a:prstGeom prst="rect">
            <a:avLst/>
          </a:prstGeom>
        </p:spPr>
      </p:pic>
    </p:spTree>
    <p:extLst>
      <p:ext uri="{BB962C8B-B14F-4D97-AF65-F5344CB8AC3E}">
        <p14:creationId xmlns:p14="http://schemas.microsoft.com/office/powerpoint/2010/main" val="33866836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EA736-FDB6-E056-6157-A1FF288F66AD}"/>
              </a:ext>
            </a:extLst>
          </p:cNvPr>
          <p:cNvSpPr>
            <a:spLocks noGrp="1"/>
          </p:cNvSpPr>
          <p:nvPr>
            <p:ph type="title"/>
          </p:nvPr>
        </p:nvSpPr>
        <p:spPr>
          <a:xfrm>
            <a:off x="1154957" y="1513353"/>
            <a:ext cx="8825657" cy="1915647"/>
          </a:xfrm>
        </p:spPr>
        <p:txBody>
          <a:bodyPr/>
          <a:lstStyle/>
          <a:p>
            <a:r>
              <a:rPr lang="es-MX" dirty="0"/>
              <a:t>A </a:t>
            </a:r>
            <a:r>
              <a:rPr lang="es-MX" dirty="0" err="1"/>
              <a:t>prepared</a:t>
            </a:r>
            <a:r>
              <a:rPr lang="es-MX" dirty="0"/>
              <a:t> </a:t>
            </a:r>
            <a:r>
              <a:rPr lang="es-MX" dirty="0" err="1"/>
              <a:t>Environment</a:t>
            </a:r>
            <a:r>
              <a:rPr lang="es-MX" dirty="0"/>
              <a:t>!</a:t>
            </a:r>
            <a:endParaRPr lang="en-US" dirty="0"/>
          </a:p>
        </p:txBody>
      </p:sp>
      <p:sp>
        <p:nvSpPr>
          <p:cNvPr id="3" name="Text Placeholder 2">
            <a:extLst>
              <a:ext uri="{FF2B5EF4-FFF2-40B4-BE49-F238E27FC236}">
                <a16:creationId xmlns:a16="http://schemas.microsoft.com/office/drawing/2014/main" id="{6D9927E4-8664-03DE-2B22-E962168734C1}"/>
              </a:ext>
            </a:extLst>
          </p:cNvPr>
          <p:cNvSpPr>
            <a:spLocks noGrp="1"/>
          </p:cNvSpPr>
          <p:nvPr>
            <p:ph type="body" idx="1"/>
          </p:nvPr>
        </p:nvSpPr>
        <p:spPr>
          <a:xfrm>
            <a:off x="1154956" y="4289401"/>
            <a:ext cx="8825658" cy="860400"/>
          </a:xfrm>
        </p:spPr>
        <p:txBody>
          <a:bodyPr/>
          <a:lstStyle/>
          <a:p>
            <a:r>
              <a:rPr lang="es-MX" dirty="0" err="1"/>
              <a:t>How</a:t>
            </a:r>
            <a:r>
              <a:rPr lang="es-MX" dirty="0"/>
              <a:t> </a:t>
            </a:r>
            <a:r>
              <a:rPr lang="es-MX" dirty="0" err="1"/>
              <a:t>well</a:t>
            </a:r>
            <a:r>
              <a:rPr lang="es-MX" dirty="0"/>
              <a:t> </a:t>
            </a:r>
            <a:r>
              <a:rPr lang="es-MX" dirty="0" err="1"/>
              <a:t>prepared</a:t>
            </a:r>
            <a:r>
              <a:rPr lang="es-MX" dirty="0"/>
              <a:t> </a:t>
            </a:r>
            <a:r>
              <a:rPr lang="es-MX" dirty="0" err="1"/>
              <a:t>is</a:t>
            </a:r>
            <a:r>
              <a:rPr lang="es-MX" dirty="0"/>
              <a:t> </a:t>
            </a:r>
            <a:r>
              <a:rPr lang="es-MX" dirty="0" err="1"/>
              <a:t>your</a:t>
            </a:r>
            <a:r>
              <a:rPr lang="es-MX" dirty="0"/>
              <a:t> </a:t>
            </a:r>
            <a:r>
              <a:rPr lang="es-MX" dirty="0" err="1"/>
              <a:t>environment</a:t>
            </a:r>
            <a:r>
              <a:rPr lang="es-MX" dirty="0"/>
              <a:t> </a:t>
            </a:r>
            <a:r>
              <a:rPr lang="es-MX" dirty="0" err="1"/>
              <a:t>for</a:t>
            </a:r>
            <a:r>
              <a:rPr lang="es-MX" dirty="0"/>
              <a:t> a </a:t>
            </a:r>
            <a:r>
              <a:rPr lang="es-MX" dirty="0" err="1"/>
              <a:t>child</a:t>
            </a:r>
            <a:r>
              <a:rPr lang="es-MX" dirty="0"/>
              <a:t> </a:t>
            </a:r>
            <a:r>
              <a:rPr lang="es-MX" dirty="0" err="1"/>
              <a:t>discover</a:t>
            </a:r>
            <a:r>
              <a:rPr lang="es-MX" dirty="0"/>
              <a:t> </a:t>
            </a:r>
            <a:r>
              <a:rPr lang="es-MX" dirty="0" err="1"/>
              <a:t>their</a:t>
            </a:r>
            <a:r>
              <a:rPr lang="es-MX" dirty="0"/>
              <a:t> </a:t>
            </a:r>
            <a:r>
              <a:rPr lang="es-MX" dirty="0" err="1"/>
              <a:t>gift</a:t>
            </a:r>
            <a:r>
              <a:rPr lang="es-MX" dirty="0"/>
              <a:t>?</a:t>
            </a:r>
            <a:endParaRPr lang="en-US" dirty="0"/>
          </a:p>
        </p:txBody>
      </p:sp>
    </p:spTree>
    <p:extLst>
      <p:ext uri="{BB962C8B-B14F-4D97-AF65-F5344CB8AC3E}">
        <p14:creationId xmlns:p14="http://schemas.microsoft.com/office/powerpoint/2010/main" val="23335176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78F73-620A-4F9D-E813-EEDCBC337D07}"/>
              </a:ext>
            </a:extLst>
          </p:cNvPr>
          <p:cNvSpPr>
            <a:spLocks noGrp="1"/>
          </p:cNvSpPr>
          <p:nvPr>
            <p:ph type="ctrTitle"/>
          </p:nvPr>
        </p:nvSpPr>
        <p:spPr>
          <a:xfrm>
            <a:off x="1154955" y="1447801"/>
            <a:ext cx="8825658" cy="2498558"/>
          </a:xfrm>
        </p:spPr>
        <p:txBody>
          <a:bodyPr/>
          <a:lstStyle/>
          <a:p>
            <a:r>
              <a:rPr lang="es-MX" dirty="0"/>
              <a:t>Ice Breaker!</a:t>
            </a:r>
            <a:endParaRPr lang="en-US" dirty="0"/>
          </a:p>
        </p:txBody>
      </p:sp>
      <p:pic>
        <p:nvPicPr>
          <p:cNvPr id="5" name="Picture 4">
            <a:extLst>
              <a:ext uri="{FF2B5EF4-FFF2-40B4-BE49-F238E27FC236}">
                <a16:creationId xmlns:a16="http://schemas.microsoft.com/office/drawing/2014/main" id="{672A9F76-DB54-8C42-1EBA-B678343142F8}"/>
              </a:ext>
            </a:extLst>
          </p:cNvPr>
          <p:cNvPicPr>
            <a:picLocks noChangeAspect="1"/>
          </p:cNvPicPr>
          <p:nvPr/>
        </p:nvPicPr>
        <p:blipFill>
          <a:blip r:embed="rId3"/>
          <a:stretch>
            <a:fillRect/>
          </a:stretch>
        </p:blipFill>
        <p:spPr>
          <a:xfrm>
            <a:off x="7460864" y="1640909"/>
            <a:ext cx="3576181" cy="3576181"/>
          </a:xfrm>
          <a:prstGeom prst="rect">
            <a:avLst/>
          </a:prstGeom>
        </p:spPr>
      </p:pic>
    </p:spTree>
    <p:extLst>
      <p:ext uri="{BB962C8B-B14F-4D97-AF65-F5344CB8AC3E}">
        <p14:creationId xmlns:p14="http://schemas.microsoft.com/office/powerpoint/2010/main" val="13445690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F9B31-BEC9-D0E9-7EA1-29AFD61F15A9}"/>
              </a:ext>
            </a:extLst>
          </p:cNvPr>
          <p:cNvSpPr>
            <a:spLocks noGrp="1"/>
          </p:cNvSpPr>
          <p:nvPr>
            <p:ph type="title"/>
          </p:nvPr>
        </p:nvSpPr>
        <p:spPr/>
        <p:txBody>
          <a:bodyPr/>
          <a:lstStyle/>
          <a:p>
            <a:r>
              <a:rPr lang="es-MX" dirty="0" err="1"/>
              <a:t>Sound</a:t>
            </a:r>
            <a:r>
              <a:rPr lang="es-MX" dirty="0"/>
              <a:t> </a:t>
            </a:r>
            <a:r>
              <a:rPr lang="es-MX" dirty="0" err="1"/>
              <a:t>Before</a:t>
            </a:r>
            <a:r>
              <a:rPr lang="es-MX" dirty="0"/>
              <a:t> Music</a:t>
            </a:r>
            <a:endParaRPr lang="en-US" dirty="0"/>
          </a:p>
        </p:txBody>
      </p:sp>
      <p:pic>
        <p:nvPicPr>
          <p:cNvPr id="3" name="Heartbeat sound">
            <a:hlinkClick r:id="" action="ppaction://media"/>
            <a:extLst>
              <a:ext uri="{FF2B5EF4-FFF2-40B4-BE49-F238E27FC236}">
                <a16:creationId xmlns:a16="http://schemas.microsoft.com/office/drawing/2014/main" id="{FFC6F34C-C4DF-7279-0C21-66D729D13DD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104615" y="2725940"/>
            <a:ext cx="1982770" cy="1982770"/>
          </a:xfrm>
          <a:prstGeom prst="rect">
            <a:avLst/>
          </a:prstGeom>
        </p:spPr>
      </p:pic>
    </p:spTree>
    <p:extLst>
      <p:ext uri="{BB962C8B-B14F-4D97-AF65-F5344CB8AC3E}">
        <p14:creationId xmlns:p14="http://schemas.microsoft.com/office/powerpoint/2010/main" val="3876044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99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F19BAF3-7E20-4B9D-B544-BABAEEA1FA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2" name="Picture 11">
            <a:extLst>
              <a:ext uri="{FF2B5EF4-FFF2-40B4-BE49-F238E27FC236}">
                <a16:creationId xmlns:a16="http://schemas.microsoft.com/office/drawing/2014/main" id="{950648F4-ABCD-4DF0-8641-76CFB23547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4" name="Oval 13">
            <a:extLst>
              <a:ext uri="{FF2B5EF4-FFF2-40B4-BE49-F238E27FC236}">
                <a16:creationId xmlns:a16="http://schemas.microsoft.com/office/drawing/2014/main" id="{989BE678-777B-482A-A616-FEDC47B16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6" name="Picture 15">
            <a:extLst>
              <a:ext uri="{FF2B5EF4-FFF2-40B4-BE49-F238E27FC236}">
                <a16:creationId xmlns:a16="http://schemas.microsoft.com/office/drawing/2014/main" id="{CF1EB4BD-9C7E-4AA3-9681-C7EB0DA625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8" name="Picture 17">
            <a:extLst>
              <a:ext uri="{FF2B5EF4-FFF2-40B4-BE49-F238E27FC236}">
                <a16:creationId xmlns:a16="http://schemas.microsoft.com/office/drawing/2014/main" id="{94AAE3AA-3759-4D28-B0EF-575F25A514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0" name="Rectangle 19">
            <a:extLst>
              <a:ext uri="{FF2B5EF4-FFF2-40B4-BE49-F238E27FC236}">
                <a16:creationId xmlns:a16="http://schemas.microsoft.com/office/drawing/2014/main" id="{D28BE0C3-2102-4820-B88B-A448B184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711F9B31-BEC9-D0E9-7EA1-29AFD61F15A9}"/>
              </a:ext>
            </a:extLst>
          </p:cNvPr>
          <p:cNvSpPr>
            <a:spLocks noGrp="1"/>
          </p:cNvSpPr>
          <p:nvPr>
            <p:ph type="title"/>
          </p:nvPr>
        </p:nvSpPr>
        <p:spPr>
          <a:xfrm>
            <a:off x="647701" y="1454964"/>
            <a:ext cx="4799009" cy="3308840"/>
          </a:xfrm>
        </p:spPr>
        <p:txBody>
          <a:bodyPr vert="horz" lIns="91440" tIns="45720" rIns="91440" bIns="45720" rtlCol="0" anchor="b">
            <a:normAutofit/>
          </a:bodyPr>
          <a:lstStyle/>
          <a:p>
            <a:pPr>
              <a:lnSpc>
                <a:spcPct val="90000"/>
              </a:lnSpc>
            </a:pPr>
            <a:r>
              <a:rPr lang="en-US" sz="7200"/>
              <a:t>Sound Before Music</a:t>
            </a:r>
          </a:p>
        </p:txBody>
      </p:sp>
      <p:pic>
        <p:nvPicPr>
          <p:cNvPr id="5" name="Picture 4">
            <a:extLst>
              <a:ext uri="{FF2B5EF4-FFF2-40B4-BE49-F238E27FC236}">
                <a16:creationId xmlns:a16="http://schemas.microsoft.com/office/drawing/2014/main" id="{D72B9911-2555-D4D0-4618-0974DFE43F1A}"/>
              </a:ext>
            </a:extLst>
          </p:cNvPr>
          <p:cNvPicPr>
            <a:picLocks noChangeAspect="1"/>
          </p:cNvPicPr>
          <p:nvPr/>
        </p:nvPicPr>
        <p:blipFill>
          <a:blip r:embed="rId8"/>
          <a:srcRect l="21551" r="19099" b="-1"/>
          <a:stretch>
            <a:fillRect/>
          </a:stretch>
        </p:blipFill>
        <p:spPr>
          <a:xfrm>
            <a:off x="6094411" y="10"/>
            <a:ext cx="6097590" cy="6857990"/>
          </a:xfrm>
          <a:prstGeom prst="rect">
            <a:avLst/>
          </a:prstGeom>
        </p:spPr>
      </p:pic>
      <p:sp>
        <p:nvSpPr>
          <p:cNvPr id="22" name="Rectangle 21">
            <a:extLst>
              <a:ext uri="{FF2B5EF4-FFF2-40B4-BE49-F238E27FC236}">
                <a16:creationId xmlns:a16="http://schemas.microsoft.com/office/drawing/2014/main" id="{4A5788BB-481F-4FC7-AD49-73D20DDD6A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50064252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Ion</Template>
  <TotalTime>720</TotalTime>
  <Words>2850</Words>
  <Application>Microsoft Office PowerPoint</Application>
  <PresentationFormat>Widescreen</PresentationFormat>
  <Paragraphs>396</Paragraphs>
  <Slides>31</Slides>
  <Notes>31</Notes>
  <HiddenSlides>0</HiddenSlides>
  <MMClips>1</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0</vt:i4>
      </vt:variant>
      <vt:variant>
        <vt:lpstr>Slide Titles</vt:lpstr>
      </vt:variant>
      <vt:variant>
        <vt:i4>31</vt:i4>
      </vt:variant>
    </vt:vector>
  </HeadingPairs>
  <TitlesOfParts>
    <vt:vector size="36" baseType="lpstr">
      <vt:lpstr>Arial</vt:lpstr>
      <vt:lpstr>Century Gothic</vt:lpstr>
      <vt:lpstr>Times New Roman</vt:lpstr>
      <vt:lpstr>Wingdings 3</vt:lpstr>
      <vt:lpstr>Ion</vt:lpstr>
      <vt:lpstr>PowerPoint Presentation</vt:lpstr>
      <vt:lpstr>PowerPoint Presentation</vt:lpstr>
      <vt:lpstr>PowerPoint Presentation</vt:lpstr>
      <vt:lpstr>Wolfang Amadeus Mozart</vt:lpstr>
      <vt:lpstr>Wolfang Amadeus Mozart</vt:lpstr>
      <vt:lpstr>A prepared Environment!</vt:lpstr>
      <vt:lpstr>Ice Breaker!</vt:lpstr>
      <vt:lpstr>Sound Before Music</vt:lpstr>
      <vt:lpstr>Sound Before Music</vt:lpstr>
      <vt:lpstr>Heartbeat + Nature sounds = Music</vt:lpstr>
      <vt:lpstr>My personal Connection to music</vt:lpstr>
      <vt:lpstr>Wolfang Amadeus Mozart</vt:lpstr>
      <vt:lpstr>Montessori definition:  “Learning how to learn, and loving 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 Rythm &amp; Movement (First musical exploration Ages 2-4)</vt:lpstr>
      <vt:lpstr>1 – Rythm &amp; Movement (First musical exploration Ages 2-4)</vt:lpstr>
      <vt:lpstr>2 – Melody &amp; Listening (Refinement of the ear Ages 3-5)</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Arturo de la Mora</dc:creator>
  <cp:keywords/>
  <dc:description>generated using python-pptx</dc:description>
  <cp:lastModifiedBy>Pompano Beach Campus</cp:lastModifiedBy>
  <cp:revision>31</cp:revision>
  <cp:lastPrinted>2026-01-22T16:08:21Z</cp:lastPrinted>
  <dcterms:created xsi:type="dcterms:W3CDTF">2013-01-27T09:14:16Z</dcterms:created>
  <dcterms:modified xsi:type="dcterms:W3CDTF">2026-01-22T22:23:54Z</dcterms:modified>
  <cp:category/>
</cp:coreProperties>
</file>